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6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78D62-E211-4291-8DBB-D182451FC21D}" type="datetimeFigureOut">
              <a:rPr lang="ru-RU" smtClean="0"/>
              <a:t>26.04.2014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AAF13-112C-4E61-95BE-E5A5582D00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7100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78D62-E211-4291-8DBB-D182451FC21D}" type="datetimeFigureOut">
              <a:rPr lang="ru-RU" smtClean="0"/>
              <a:t>26.04.2014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AAF13-112C-4E61-95BE-E5A5582D00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315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78D62-E211-4291-8DBB-D182451FC21D}" type="datetimeFigureOut">
              <a:rPr lang="ru-RU" smtClean="0"/>
              <a:t>26.04.2014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AAF13-112C-4E61-95BE-E5A5582D00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97372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78D62-E211-4291-8DBB-D182451FC21D}" type="datetimeFigureOut">
              <a:rPr lang="ru-RU" smtClean="0"/>
              <a:t>26.04.2014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AAF13-112C-4E61-95BE-E5A5582D00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731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78D62-E211-4291-8DBB-D182451FC21D}" type="datetimeFigureOut">
              <a:rPr lang="ru-RU" smtClean="0"/>
              <a:t>26.04.2014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AAF13-112C-4E61-95BE-E5A5582D00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4639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78D62-E211-4291-8DBB-D182451FC21D}" type="datetimeFigureOut">
              <a:rPr lang="ru-RU" smtClean="0"/>
              <a:t>26.04.2014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AAF13-112C-4E61-95BE-E5A5582D00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2908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78D62-E211-4291-8DBB-D182451FC21D}" type="datetimeFigureOut">
              <a:rPr lang="ru-RU" smtClean="0"/>
              <a:t>26.04.2014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AAF13-112C-4E61-95BE-E5A5582D00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09722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78D62-E211-4291-8DBB-D182451FC21D}" type="datetimeFigureOut">
              <a:rPr lang="ru-RU" smtClean="0"/>
              <a:t>26.04.2014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AAF13-112C-4E61-95BE-E5A5582D00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7822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78D62-E211-4291-8DBB-D182451FC21D}" type="datetimeFigureOut">
              <a:rPr lang="ru-RU" smtClean="0"/>
              <a:t>26.04.2014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AAF13-112C-4E61-95BE-E5A5582D00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2386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78D62-E211-4291-8DBB-D182451FC21D}" type="datetimeFigureOut">
              <a:rPr lang="ru-RU" smtClean="0"/>
              <a:t>26.04.2014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AAF13-112C-4E61-95BE-E5A5582D00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189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78D62-E211-4291-8DBB-D182451FC21D}" type="datetimeFigureOut">
              <a:rPr lang="ru-RU" smtClean="0"/>
              <a:t>26.04.2014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AAF13-112C-4E61-95BE-E5A5582D00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09077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578D62-E211-4291-8DBB-D182451FC21D}" type="datetimeFigureOut">
              <a:rPr lang="ru-RU" smtClean="0"/>
              <a:t>26.04.2014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5AAF13-112C-4E61-95BE-E5A5582D00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1837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692696"/>
            <a:ext cx="7772400" cy="1470025"/>
          </a:xfrm>
        </p:spPr>
        <p:txBody>
          <a:bodyPr/>
          <a:lstStyle/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Уравнения с переменной в знаменателе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823239" y="2203939"/>
                <a:ext cx="6336704" cy="43978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Примеры: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b="1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32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𝟏𝟒</m:t>
                        </m:r>
                      </m:num>
                      <m:den>
                        <m:r>
                          <a:rPr lang="ru-RU" sz="32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х−</m:t>
                        </m:r>
                        <m:r>
                          <a:rPr lang="ru-RU" sz="32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𝟖</m:t>
                        </m:r>
                      </m:den>
                    </m:f>
                    <m:r>
                      <a:rPr lang="ru-RU" sz="3200" b="1" i="1" smtClean="0">
                        <a:latin typeface="Cambria Math"/>
                        <a:cs typeface="Times New Roman" panose="02020603050405020304" pitchFamily="18" charset="0"/>
                      </a:rPr>
                      <m:t>+ </m:t>
                    </m:r>
                    <m:f>
                      <m:fPr>
                        <m:ctrlPr>
                          <a:rPr lang="ru-RU" sz="3200" b="1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32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𝟖</m:t>
                        </m:r>
                      </m:num>
                      <m:den>
                        <m:r>
                          <a:rPr lang="ru-RU" sz="32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х−</m:t>
                        </m:r>
                        <m:r>
                          <a:rPr lang="ru-RU" sz="32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𝟏𝟒</m:t>
                        </m:r>
                      </m:den>
                    </m:f>
                    <m:r>
                      <a:rPr lang="ru-RU" sz="3200" b="1" i="1" smtClean="0">
                        <a:latin typeface="Cambria Math"/>
                        <a:cs typeface="Times New Roman" panose="02020603050405020304" pitchFamily="18" charset="0"/>
                      </a:rPr>
                      <m:t>=</m:t>
                    </m:r>
                    <m:r>
                      <a:rPr lang="ru-RU" sz="3200" b="1" i="1" smtClean="0">
                        <a:latin typeface="Cambria Math"/>
                        <a:cs typeface="Times New Roman" panose="02020603050405020304" pitchFamily="18" charset="0"/>
                      </a:rPr>
                      <m:t>𝟐</m:t>
                    </m:r>
                  </m:oMath>
                </a14:m>
                <a:r>
                  <a:rPr lang="ru-RU" sz="32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</a:p>
              <a:p>
                <a:r>
                  <a:rPr lang="ru-RU" sz="24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</a:t>
                </a:r>
              </a:p>
              <a:p>
                <a:r>
                  <a:rPr lang="ru-RU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3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х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3200" b="0" i="0" smtClean="0">
                            <a:latin typeface="Cambria Math"/>
                            <a:cs typeface="Times New Roman" panose="02020603050405020304" pitchFamily="18" charset="0"/>
                          </a:rPr>
                          <m:t>18</m:t>
                        </m:r>
                      </m:num>
                      <m:den>
                        <m:r>
                          <a:rPr lang="ru-RU" sz="3200" b="0" i="0" smtClean="0">
                            <a:latin typeface="Cambria Math"/>
                            <a:cs typeface="Times New Roman" panose="02020603050405020304" pitchFamily="18" charset="0"/>
                          </a:rPr>
                          <m:t>х</m:t>
                        </m:r>
                      </m:den>
                    </m:f>
                    <m:r>
                      <a:rPr lang="ru-RU" sz="3200" b="1" i="1" smtClean="0">
                        <a:latin typeface="Cambria Math"/>
                        <a:cs typeface="Times New Roman" panose="02020603050405020304" pitchFamily="18" charset="0"/>
                      </a:rPr>
                      <m:t>=−</m:t>
                    </m:r>
                    <m:r>
                      <a:rPr lang="ru-RU" sz="3200" b="1" i="1" smtClean="0">
                        <a:latin typeface="Cambria Math"/>
                        <a:cs typeface="Times New Roman" panose="02020603050405020304" pitchFamily="18" charset="0"/>
                      </a:rPr>
                      <m:t>𝟗</m:t>
                    </m:r>
                    <m:r>
                      <a:rPr lang="ru-RU" sz="3200" b="1" i="1" smtClean="0">
                        <a:latin typeface="Cambria Math"/>
                        <a:cs typeface="Times New Roman" panose="02020603050405020304" pitchFamily="18" charset="0"/>
                      </a:rPr>
                      <m:t>;</m:t>
                    </m:r>
                  </m:oMath>
                </a14:m>
                <a:endParaRPr lang="ru-RU" sz="32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32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32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b="1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32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lang="ru-RU" sz="32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х−</m:t>
                        </m:r>
                        <m:r>
                          <a:rPr lang="ru-RU" sz="32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𝟏𝟐</m:t>
                        </m:r>
                      </m:den>
                    </m:f>
                    <m:r>
                      <a:rPr lang="ru-RU" sz="3200" b="1" i="1" smtClean="0">
                        <a:latin typeface="Cambria Math"/>
                        <a:cs typeface="Times New Roman" panose="02020603050405020304" pitchFamily="18" charset="0"/>
                      </a:rPr>
                      <m:t>= </m:t>
                    </m:r>
                    <m:f>
                      <m:fPr>
                        <m:ctrlPr>
                          <a:rPr lang="ru-RU" sz="3200" b="1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32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𝟏𝟐</m:t>
                        </m:r>
                      </m:num>
                      <m:den>
                        <m:r>
                          <a:rPr lang="ru-RU" sz="32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х−</m:t>
                        </m:r>
                        <m:r>
                          <a:rPr lang="ru-RU" sz="32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𝟔</m:t>
                        </m:r>
                      </m:den>
                    </m:f>
                    <m:r>
                      <a:rPr lang="ru-RU" sz="3200" b="1" i="1" smtClean="0">
                        <a:latin typeface="Cambria Math"/>
                        <a:cs typeface="Times New Roman" panose="02020603050405020304" pitchFamily="18" charset="0"/>
                      </a:rPr>
                      <m:t>;</m:t>
                    </m:r>
                  </m:oMath>
                </a14:m>
                <a:endParaRPr lang="ru-RU" sz="32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ru-RU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24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b="1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32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ru-RU" sz="3200" b="1" i="1" smtClean="0">
                                <a:latin typeface="Cambria Math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ru-RU" sz="3200" b="1" i="1" smtClean="0">
                                <a:latin typeface="Cambria Math"/>
                                <a:cs typeface="Times New Roman" panose="02020603050405020304" pitchFamily="18" charset="0"/>
                              </a:rPr>
                              <m:t>х</m:t>
                            </m:r>
                          </m:e>
                          <m:sup>
                            <m:r>
                              <a:rPr lang="ru-RU" sz="3200" b="1" i="1" smtClean="0">
                                <a:latin typeface="Cambria Math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  <m:r>
                      <a:rPr lang="ru-RU" sz="3200" b="1" i="1" smtClean="0">
                        <a:latin typeface="Cambria Math"/>
                        <a:cs typeface="Times New Roman" panose="02020603050405020304" pitchFamily="18" charset="0"/>
                      </a:rPr>
                      <m:t>+ </m:t>
                    </m:r>
                    <m:f>
                      <m:fPr>
                        <m:ctrlPr>
                          <a:rPr lang="ru-RU" sz="3200" b="1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32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ru-RU" sz="32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х</m:t>
                        </m:r>
                      </m:den>
                    </m:f>
                    <m:r>
                      <a:rPr lang="ru-RU" sz="3200" b="1" i="1" smtClean="0">
                        <a:latin typeface="Cambria Math"/>
                        <a:cs typeface="Times New Roman" panose="02020603050405020304" pitchFamily="18" charset="0"/>
                      </a:rPr>
                      <m:t> −</m:t>
                    </m:r>
                    <m:r>
                      <a:rPr lang="ru-RU" sz="3200" b="1" i="1" smtClean="0">
                        <a:latin typeface="Cambria Math"/>
                        <a:cs typeface="Times New Roman" panose="02020603050405020304" pitchFamily="18" charset="0"/>
                      </a:rPr>
                      <m:t>𝟏𝟐</m:t>
                    </m:r>
                    <m:r>
                      <a:rPr lang="ru-RU" sz="3200" b="1" i="1" smtClean="0">
                        <a:latin typeface="Cambria Math"/>
                        <a:cs typeface="Times New Roman" panose="02020603050405020304" pitchFamily="18" charset="0"/>
                      </a:rPr>
                      <m:t>=</m:t>
                    </m:r>
                    <m:r>
                      <a:rPr lang="ru-RU" sz="3200" b="1" i="1" smtClean="0">
                        <a:latin typeface="Cambria Math"/>
                        <a:cs typeface="Times New Roman" panose="02020603050405020304" pitchFamily="18" charset="0"/>
                      </a:rPr>
                      <m:t>𝟎</m:t>
                    </m:r>
                  </m:oMath>
                </a14:m>
                <a:endParaRPr lang="ru-RU" sz="32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ru-RU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ru-RU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3239" y="2203939"/>
                <a:ext cx="6336704" cy="4397871"/>
              </a:xfrm>
              <a:prstGeom prst="rect">
                <a:avLst/>
              </a:prstGeom>
              <a:blipFill rotWithShape="1">
                <a:blip r:embed="rId2"/>
                <a:stretch>
                  <a:fillRect l="-144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17579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404664"/>
            <a:ext cx="2808312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решения: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3635896" y="124162"/>
                <a:ext cx="5040560" cy="625941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ru-RU" dirty="0" smtClean="0"/>
                  <a:t> </a:t>
                </a:r>
                <a:r>
                  <a:rPr lang="ru-RU" sz="24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пример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4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𝟏𝟒</m:t>
                        </m:r>
                      </m:num>
                      <m:den>
                        <m:r>
                          <a:rPr lang="ru-RU" sz="24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х−</m:t>
                        </m:r>
                        <m:r>
                          <a:rPr lang="ru-RU" sz="24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𝟖</m:t>
                        </m:r>
                      </m:den>
                    </m:f>
                    <m:r>
                      <a:rPr lang="ru-RU" sz="2400" b="1" i="1" smtClean="0">
                        <a:latin typeface="Cambria Math"/>
                        <a:cs typeface="Times New Roman" panose="02020603050405020304" pitchFamily="18" charset="0"/>
                      </a:rPr>
                      <m:t>+ </m:t>
                    </m:r>
                    <m:f>
                      <m:fPr>
                        <m:ctrlPr>
                          <a:rPr lang="ru-RU" sz="2400" b="1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4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𝟖</m:t>
                        </m:r>
                      </m:num>
                      <m:den>
                        <m:r>
                          <a:rPr lang="ru-RU" sz="24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х−</m:t>
                        </m:r>
                        <m:r>
                          <a:rPr lang="ru-RU" sz="24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𝟏𝟒</m:t>
                        </m:r>
                      </m:den>
                    </m:f>
                    <m:r>
                      <a:rPr lang="ru-RU" sz="2400" b="1" i="1" smtClean="0">
                        <a:latin typeface="Cambria Math"/>
                        <a:cs typeface="Times New Roman" panose="02020603050405020304" pitchFamily="18" charset="0"/>
                      </a:rPr>
                      <m:t>=</m:t>
                    </m:r>
                    <m:r>
                      <a:rPr lang="ru-RU" sz="2400" b="1" i="1" smtClean="0">
                        <a:latin typeface="Cambria Math"/>
                        <a:cs typeface="Times New Roman" panose="02020603050405020304" pitchFamily="18" charset="0"/>
                      </a:rPr>
                      <m:t>𝟐</m:t>
                    </m:r>
                  </m:oMath>
                </a14:m>
                <a:endParaRPr lang="ru-RU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5896" y="124162"/>
                <a:ext cx="5040560" cy="625941"/>
              </a:xfrm>
              <a:prstGeom prst="rect">
                <a:avLst/>
              </a:prstGeom>
              <a:blipFill rotWithShape="1">
                <a:blip r:embed="rId2"/>
                <a:stretch>
                  <a:fillRect l="-726" b="-77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179512" y="958662"/>
            <a:ext cx="2808312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1) Найти область определения уравнения</a:t>
            </a:r>
            <a:endParaRPr lang="ru-RU" dirty="0"/>
          </a:p>
        </p:txBody>
      </p:sp>
      <p:grpSp>
        <p:nvGrpSpPr>
          <p:cNvPr id="9" name="Группа 8"/>
          <p:cNvGrpSpPr/>
          <p:nvPr/>
        </p:nvGrpSpPr>
        <p:grpSpPr>
          <a:xfrm>
            <a:off x="179512" y="1700808"/>
            <a:ext cx="2808312" cy="1477328"/>
            <a:chOff x="611560" y="1700808"/>
            <a:chExt cx="2520280" cy="1477328"/>
          </a:xfrm>
        </p:grpSpPr>
        <p:sp>
          <p:nvSpPr>
            <p:cNvPr id="6" name="TextBox 5"/>
            <p:cNvSpPr txBox="1"/>
            <p:nvPr/>
          </p:nvSpPr>
          <p:spPr>
            <a:xfrm>
              <a:off x="611560" y="1700808"/>
              <a:ext cx="2520280" cy="1477328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2) Перенести все компоненты влево</a:t>
              </a:r>
            </a:p>
            <a:p>
              <a:endParaRPr lang="ru-RU" dirty="0"/>
            </a:p>
            <a:p>
              <a:r>
                <a:rPr lang="ru-RU" dirty="0" smtClean="0"/>
                <a:t>Справа -0</a:t>
              </a:r>
            </a:p>
            <a:p>
              <a:endParaRPr lang="ru-RU" dirty="0"/>
            </a:p>
          </p:txBody>
        </p:sp>
        <p:cxnSp>
          <p:nvCxnSpPr>
            <p:cNvPr id="8" name="Прямая со стрелкой 7"/>
            <p:cNvCxnSpPr/>
            <p:nvPr/>
          </p:nvCxnSpPr>
          <p:spPr>
            <a:xfrm flipH="1">
              <a:off x="1043608" y="2420888"/>
              <a:ext cx="1296144" cy="0"/>
            </a:xfrm>
            <a:prstGeom prst="straightConnector1">
              <a:avLst/>
            </a:prstGeom>
            <a:ln w="38100">
              <a:solidFill>
                <a:schemeClr val="accent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3635896" y="1694848"/>
                <a:ext cx="5184576" cy="670633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000" b="1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ru-RU" sz="2000" b="1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𝟏𝟒</m:t>
                          </m:r>
                        </m:num>
                        <m:den>
                          <m:r>
                            <a:rPr lang="ru-RU" sz="2000" b="1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х−</m:t>
                          </m:r>
                          <m:r>
                            <a:rPr lang="ru-RU" sz="2000" b="1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𝟖</m:t>
                          </m:r>
                        </m:den>
                      </m:f>
                      <m:r>
                        <a:rPr lang="ru-RU" sz="2000" b="1" i="1" smtClean="0">
                          <a:latin typeface="Cambria Math"/>
                          <a:cs typeface="Times New Roman" panose="02020603050405020304" pitchFamily="18" charset="0"/>
                        </a:rPr>
                        <m:t>+ </m:t>
                      </m:r>
                      <m:f>
                        <m:fPr>
                          <m:ctrlPr>
                            <a:rPr lang="ru-RU" sz="2000" b="1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ru-RU" sz="2000" b="1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𝟖</m:t>
                          </m:r>
                        </m:num>
                        <m:den>
                          <m:r>
                            <a:rPr lang="ru-RU" sz="2000" b="1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х−</m:t>
                          </m:r>
                          <m:r>
                            <a:rPr lang="ru-RU" sz="2000" b="1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𝟏𝟒</m:t>
                          </m:r>
                        </m:den>
                      </m:f>
                      <m:r>
                        <a:rPr lang="ru-RU" sz="2000" b="1" i="1" smtClean="0">
                          <a:latin typeface="Cambria Math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ru-RU" sz="2000" b="1" i="1" smtClean="0">
                          <a:latin typeface="Cambria Math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ru-RU" sz="2000" b="1" i="1" smtClean="0"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ru-RU" sz="2000" b="1" i="1" smtClean="0">
                          <a:latin typeface="Cambria Math"/>
                          <a:cs typeface="Times New Roman" panose="02020603050405020304" pitchFamily="18" charset="0"/>
                        </a:rPr>
                        <m:t>𝟎</m:t>
                      </m:r>
                    </m:oMath>
                  </m:oMathPara>
                </a14:m>
                <a:endParaRPr lang="ru-RU" sz="20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5896" y="1694848"/>
                <a:ext cx="5184576" cy="670633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/>
          <p:cNvSpPr txBox="1"/>
          <p:nvPr/>
        </p:nvSpPr>
        <p:spPr>
          <a:xfrm>
            <a:off x="179512" y="2947303"/>
            <a:ext cx="2808312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3) Привести к общему знаменателю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3635896" y="2636912"/>
                <a:ext cx="5184576" cy="789832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ru-RU" sz="28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2800" b="0" i="1" smtClean="0">
                            <a:latin typeface="Cambria Math"/>
                          </a:rPr>
                          <m:t>14</m:t>
                        </m:r>
                        <m:r>
                          <a:rPr lang="ru-RU" sz="2800" b="0" i="1" smtClean="0">
                            <a:latin typeface="Cambria Math"/>
                            <a:ea typeface="Cambria Math"/>
                          </a:rPr>
                          <m:t>∙</m:t>
                        </m:r>
                        <m:d>
                          <m:dPr>
                            <m:ctrlPr>
                              <a:rPr lang="ru-RU" sz="2800" b="0" i="1" smtClean="0"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ru-RU" sz="2800" b="0" i="1" smtClean="0">
                                <a:latin typeface="Cambria Math"/>
                                <a:ea typeface="Cambria Math"/>
                              </a:rPr>
                              <m:t>х−14</m:t>
                            </m:r>
                          </m:e>
                        </m:d>
                        <m:r>
                          <a:rPr lang="ru-RU" sz="2800" b="0" i="1" smtClean="0">
                            <a:latin typeface="Cambria Math"/>
                            <a:ea typeface="Cambria Math"/>
                          </a:rPr>
                          <m:t>+8∙</m:t>
                        </m:r>
                        <m:d>
                          <m:dPr>
                            <m:ctrlPr>
                              <a:rPr lang="ru-RU" sz="2800" b="0" i="1" smtClean="0"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ru-RU" sz="2800" b="0" i="1" smtClean="0">
                                <a:latin typeface="Cambria Math"/>
                                <a:ea typeface="Cambria Math"/>
                              </a:rPr>
                              <m:t>х−8</m:t>
                            </m:r>
                          </m:e>
                        </m:d>
                        <m:r>
                          <a:rPr lang="ru-RU" sz="2800" b="0" i="1" smtClean="0">
                            <a:latin typeface="Cambria Math"/>
                            <a:ea typeface="Cambria Math"/>
                          </a:rPr>
                          <m:t>−2∙(х−14)(х−8)</m:t>
                        </m:r>
                      </m:num>
                      <m:den>
                        <m:r>
                          <a:rPr lang="ru-RU" sz="2800" b="0" i="1" smtClean="0">
                            <a:latin typeface="Cambria Math"/>
                          </a:rPr>
                          <m:t>(х−8)(х−14)</m:t>
                        </m:r>
                      </m:den>
                    </m:f>
                  </m:oMath>
                </a14:m>
                <a:r>
                  <a:rPr lang="ru-RU" sz="2800" dirty="0" smtClean="0"/>
                  <a:t> </a:t>
                </a:r>
                <a:r>
                  <a:rPr lang="ru-RU" dirty="0" smtClean="0"/>
                  <a:t>=0</a:t>
                </a:r>
                <a:endParaRPr lang="ru-RU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5896" y="2636912"/>
                <a:ext cx="5184576" cy="78983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3635896" y="1034227"/>
                <a:ext cx="5184576" cy="461665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ru-RU" sz="24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Область определения: х</a:t>
                </a:r>
                <a14:m>
                  <m:oMath xmlns:m="http://schemas.openxmlformats.org/officeDocument/2006/math">
                    <m:r>
                      <a:rPr lang="ru-RU" sz="2400" i="1" smtClean="0">
                        <a:latin typeface="Cambria Math"/>
                        <a:ea typeface="Cambria Math"/>
                      </a:rPr>
                      <m:t>≠</m:t>
                    </m:r>
                    <m:r>
                      <a:rPr lang="ru-RU" sz="2400" b="0" i="1" smtClean="0">
                        <a:latin typeface="Cambria Math"/>
                        <a:ea typeface="Cambria Math"/>
                      </a:rPr>
                      <m:t>8, х≠14</m:t>
                    </m:r>
                  </m:oMath>
                </a14:m>
                <a:endParaRPr lang="ru-RU" sz="24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5896" y="1034227"/>
                <a:ext cx="5184576" cy="461665"/>
              </a:xfrm>
              <a:prstGeom prst="rect">
                <a:avLst/>
              </a:prstGeom>
              <a:blipFill rotWithShape="1">
                <a:blip r:embed="rId5"/>
                <a:stretch>
                  <a:fillRect l="-1763" t="-10667" b="-30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/>
          <p:cNvSpPr txBox="1"/>
          <p:nvPr/>
        </p:nvSpPr>
        <p:spPr>
          <a:xfrm>
            <a:off x="179512" y="4457836"/>
            <a:ext cx="2808312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4) Решаем уравнение: Числитель равен  0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784354" y="3503729"/>
            <a:ext cx="66967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Дробь равна 0, когда числитель равен 0, </a:t>
            </a:r>
          </a:p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знаменатель на равен 0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2868083" y="3593633"/>
                <a:ext cx="6264696" cy="2693045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ts val="600"/>
                  </a:spcBef>
                </a:pPr>
                <a:r>
                  <a:rPr lang="ru-RU" sz="2400" dirty="0" smtClean="0"/>
                  <a:t>14х -196 +8х -64 -2(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400" b="0" i="1" smtClean="0">
                            <a:latin typeface="Cambria Math"/>
                          </a:rPr>
                          <m:t>х</m:t>
                        </m:r>
                      </m:e>
                      <m:sup>
                        <m:r>
                          <a:rPr lang="ru-RU" sz="2400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2400" b="0" i="1" smtClean="0">
                        <a:latin typeface="Cambria Math"/>
                      </a:rPr>
                      <m:t>−8х −14х+112)=0</m:t>
                    </m:r>
                  </m:oMath>
                </a14:m>
                <a:endParaRPr lang="ru-RU" sz="2400" b="0" dirty="0" smtClean="0"/>
              </a:p>
              <a:p>
                <a:pPr>
                  <a:spcBef>
                    <a:spcPts val="600"/>
                  </a:spcBef>
                </a:pPr>
                <a:r>
                  <a:rPr lang="ru-RU" sz="2400" dirty="0" smtClean="0"/>
                  <a:t>14х -196 +8х -64 -2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400" b="0" i="1" smtClean="0">
                            <a:latin typeface="Cambria Math"/>
                          </a:rPr>
                          <m:t>х</m:t>
                        </m:r>
                      </m:e>
                      <m:sup>
                        <m:r>
                          <a:rPr lang="ru-RU" sz="2400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2400" b="0" i="1" smtClean="0">
                        <a:latin typeface="Cambria Math"/>
                      </a:rPr>
                      <m:t>+16х+28х−224=0</m:t>
                    </m:r>
                  </m:oMath>
                </a14:m>
                <a:endParaRPr lang="ru-RU" sz="2400" b="0" dirty="0" smtClean="0"/>
              </a:p>
              <a:p>
                <a:pPr>
                  <a:spcBef>
                    <a:spcPts val="600"/>
                  </a:spcBef>
                </a:pPr>
                <a:r>
                  <a:rPr lang="ru-RU" sz="2400" dirty="0" smtClean="0"/>
                  <a:t>           -2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400" b="0" i="1" smtClean="0">
                            <a:latin typeface="Cambria Math"/>
                          </a:rPr>
                          <m:t>х</m:t>
                        </m:r>
                      </m:e>
                      <m:sup>
                        <m:r>
                          <a:rPr lang="ru-RU" sz="2400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2400" b="0" i="1" smtClean="0">
                        <a:latin typeface="Cambria Math"/>
                      </a:rPr>
                      <m:t>+66х −484=0</m:t>
                    </m:r>
                  </m:oMath>
                </a14:m>
                <a:r>
                  <a:rPr lang="ru-RU" sz="2400" b="0" dirty="0" smtClean="0">
                    <a:latin typeface="Times New Roman"/>
                    <a:cs typeface="Times New Roman"/>
                  </a:rPr>
                  <a:t>║ : (-2)</a:t>
                </a:r>
              </a:p>
              <a:p>
                <a:pPr>
                  <a:spcBef>
                    <a:spcPts val="600"/>
                  </a:spcBef>
                </a:pPr>
                <a:r>
                  <a:rPr lang="ru-RU" sz="2400" dirty="0">
                    <a:latin typeface="Times New Roman"/>
                    <a:cs typeface="Times New Roman"/>
                  </a:rPr>
                  <a:t> </a:t>
                </a:r>
                <a:r>
                  <a:rPr lang="ru-RU" sz="2400" dirty="0" smtClean="0">
                    <a:latin typeface="Times New Roman"/>
                    <a:cs typeface="Times New Roman"/>
                  </a:rPr>
                  <a:t>          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 smtClean="0">
                            <a:latin typeface="Cambria Math"/>
                            <a:cs typeface="Times New Roman"/>
                          </a:rPr>
                        </m:ctrlPr>
                      </m:sSupPr>
                      <m:e>
                        <m:r>
                          <a:rPr lang="ru-RU" sz="2400" b="0" i="1" smtClean="0">
                            <a:latin typeface="Cambria Math"/>
                            <a:cs typeface="Times New Roman"/>
                          </a:rPr>
                          <m:t>х</m:t>
                        </m:r>
                      </m:e>
                      <m:sup>
                        <m:r>
                          <a:rPr lang="ru-RU" sz="2400" b="0" i="1" smtClean="0">
                            <a:latin typeface="Cambria Math"/>
                            <a:cs typeface="Times New Roman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2400" b="0" dirty="0" smtClean="0"/>
                  <a:t> - 33х</a:t>
                </a:r>
                <a:r>
                  <a:rPr lang="ru-RU" sz="2400" dirty="0" smtClean="0"/>
                  <a:t> </a:t>
                </a:r>
                <a:r>
                  <a:rPr lang="ru-RU" sz="2400" b="0" dirty="0" smtClean="0"/>
                  <a:t>+ 242 = 0</a:t>
                </a:r>
              </a:p>
              <a:p>
                <a:pPr>
                  <a:spcBef>
                    <a:spcPts val="600"/>
                  </a:spcBef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24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ru-RU" sz="2400" b="0" i="1" smtClean="0">
                            <a:latin typeface="Cambria Math"/>
                          </a:rPr>
                          <m:t>                      х</m:t>
                        </m:r>
                      </m:e>
                      <m:sub>
                        <m:r>
                          <a:rPr lang="ru-RU" sz="24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ru-RU" sz="2400" b="0" i="1" smtClean="0">
                        <a:latin typeface="Cambria Math"/>
                      </a:rPr>
                      <m:t>=11;    </m:t>
                    </m:r>
                    <m:sSub>
                      <m:sSubPr>
                        <m:ctrlPr>
                          <a:rPr lang="ru-RU" sz="24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ru-RU" sz="2400" b="0" i="1" smtClean="0">
                            <a:latin typeface="Cambria Math"/>
                          </a:rPr>
                          <m:t>х</m:t>
                        </m:r>
                      </m:e>
                      <m:sub>
                        <m:r>
                          <a:rPr lang="ru-RU" sz="2400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ru-RU" sz="2400" b="0" i="1" smtClean="0">
                        <a:latin typeface="Cambria Math"/>
                      </a:rPr>
                      <m:t>=22</m:t>
                    </m:r>
                  </m:oMath>
                </a14:m>
                <a:r>
                  <a:rPr lang="ru-RU" sz="2400" b="0" dirty="0" smtClean="0"/>
                  <a:t> </a:t>
                </a:r>
              </a:p>
              <a:p>
                <a:pPr>
                  <a:spcBef>
                    <a:spcPts val="600"/>
                  </a:spcBef>
                </a:pPr>
                <a:r>
                  <a:rPr lang="ru-RU" sz="2400" dirty="0" smtClean="0"/>
                  <a:t>    Ответ: 11; 22</a:t>
                </a:r>
                <a:endParaRPr lang="ru-RU" sz="2400" b="0" dirty="0" smtClean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8083" y="3593633"/>
                <a:ext cx="6264696" cy="2693045"/>
              </a:xfrm>
              <a:prstGeom prst="rect">
                <a:avLst/>
              </a:prstGeom>
              <a:blipFill rotWithShape="1">
                <a:blip r:embed="rId6"/>
                <a:stretch>
                  <a:fillRect l="-1459" t="-1814" b="-430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Box 17"/>
          <p:cNvSpPr txBox="1"/>
          <p:nvPr/>
        </p:nvSpPr>
        <p:spPr>
          <a:xfrm>
            <a:off x="59771" y="5104167"/>
            <a:ext cx="2808312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5) Проверить, входят ли корни в область определения</a:t>
            </a:r>
          </a:p>
          <a:p>
            <a:r>
              <a:rPr lang="ru-RU" dirty="0" smtClean="0"/>
              <a:t>6) Записать ответ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8919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10" grpId="0" animBg="1"/>
      <p:bldP spid="11" grpId="0" animBg="1"/>
      <p:bldP spid="12" grpId="0" animBg="1"/>
      <p:bldP spid="14" grpId="0" animBg="1"/>
      <p:bldP spid="15" grpId="0"/>
      <p:bldP spid="15" grpId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1223628" y="404664"/>
                <a:ext cx="6408712" cy="712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Решить самостоятельно:   </a:t>
                </a:r>
                <a:r>
                  <a:rPr lang="ru-RU" sz="28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х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8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𝟏𝟖</m:t>
                        </m:r>
                      </m:num>
                      <m:den>
                        <m:r>
                          <a:rPr lang="ru-RU" sz="28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х</m:t>
                        </m:r>
                      </m:den>
                    </m:f>
                    <m:r>
                      <a:rPr lang="ru-RU" sz="2800" b="1" i="1" smtClean="0">
                        <a:latin typeface="Cambria Math"/>
                        <a:cs typeface="Times New Roman" panose="02020603050405020304" pitchFamily="18" charset="0"/>
                      </a:rPr>
                      <m:t>=−</m:t>
                    </m:r>
                    <m:r>
                      <a:rPr lang="ru-RU" sz="2800" b="1" i="1" smtClean="0">
                        <a:latin typeface="Cambria Math"/>
                        <a:cs typeface="Times New Roman" panose="02020603050405020304" pitchFamily="18" charset="0"/>
                      </a:rPr>
                      <m:t>𝟗</m:t>
                    </m:r>
                  </m:oMath>
                </a14:m>
                <a:endParaRPr lang="ru-RU" sz="28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3628" y="404664"/>
                <a:ext cx="6408712" cy="712631"/>
              </a:xfrm>
              <a:prstGeom prst="rect">
                <a:avLst/>
              </a:prstGeom>
              <a:blipFill rotWithShape="1">
                <a:blip r:embed="rId2"/>
                <a:stretch>
                  <a:fillRect l="-1522" b="-940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2915816" y="1117295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827584" y="1494405"/>
                <a:ext cx="7920880" cy="47562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0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Область определения : </a:t>
                </a:r>
                <a:r>
                  <a:rPr lang="ru-RU" sz="28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х</a:t>
                </a:r>
                <a:r>
                  <a:rPr lang="ru-RU" sz="28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/>
                  </a:rPr>
                  <a:t> 0</a:t>
                </a:r>
              </a:p>
              <a:p>
                <a:r>
                  <a:rPr lang="ru-RU" sz="28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х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8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𝟏𝟖</m:t>
                        </m:r>
                      </m:num>
                      <m:den>
                        <m:r>
                          <a:rPr lang="ru-RU" sz="28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х</m:t>
                        </m:r>
                      </m:den>
                    </m:f>
                    <m:r>
                      <a:rPr lang="ru-RU" sz="2800" b="1" i="1" smtClean="0">
                        <a:latin typeface="Cambria Math"/>
                        <a:cs typeface="Times New Roman" panose="02020603050405020304" pitchFamily="18" charset="0"/>
                      </a:rPr>
                      <m:t>+</m:t>
                    </m:r>
                    <m:r>
                      <a:rPr lang="ru-RU" sz="2800" b="1" i="1" smtClean="0">
                        <a:latin typeface="Cambria Math"/>
                        <a:cs typeface="Times New Roman" panose="02020603050405020304" pitchFamily="18" charset="0"/>
                      </a:rPr>
                      <m:t>𝟗</m:t>
                    </m:r>
                    <m:r>
                      <a:rPr lang="ru-RU" sz="2800" b="1" i="1" smtClean="0">
                        <a:latin typeface="Cambria Math"/>
                        <a:cs typeface="Times New Roman" panose="02020603050405020304" pitchFamily="18" charset="0"/>
                      </a:rPr>
                      <m:t>=</m:t>
                    </m:r>
                    <m:r>
                      <a:rPr lang="ru-RU" sz="2800" b="1" i="1" smtClean="0">
                        <a:latin typeface="Cambria Math"/>
                        <a:cs typeface="Times New Roman" panose="02020603050405020304" pitchFamily="18" charset="0"/>
                      </a:rPr>
                      <m:t>𝟎</m:t>
                    </m:r>
                    <m:r>
                      <a:rPr lang="ru-RU" sz="2800" b="1" i="1" smtClean="0">
                        <a:latin typeface="Cambria Math"/>
                        <a:cs typeface="Times New Roman" panose="02020603050405020304" pitchFamily="18" charset="0"/>
                      </a:rPr>
                      <m:t>;                   </m:t>
                    </m:r>
                    <m:f>
                      <m:fPr>
                        <m:ctrlPr>
                          <a:rPr lang="ru-RU" sz="2800" b="1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ru-RU" sz="2800" b="1" i="1" smtClean="0">
                                <a:latin typeface="Cambria Math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ru-RU" sz="2800" b="1" i="1" smtClean="0">
                                <a:latin typeface="Cambria Math"/>
                                <a:cs typeface="Times New Roman" panose="02020603050405020304" pitchFamily="18" charset="0"/>
                              </a:rPr>
                              <m:t>х</m:t>
                            </m:r>
                          </m:e>
                          <m:sup>
                            <m:r>
                              <a:rPr lang="ru-RU" sz="2800" b="1" i="1" smtClean="0">
                                <a:latin typeface="Cambria Math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ru-RU" sz="28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ru-RU" sz="28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𝟏𝟖</m:t>
                        </m:r>
                        <m:r>
                          <a:rPr lang="ru-RU" sz="28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ru-RU" sz="28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𝟗</m:t>
                        </m:r>
                        <m:r>
                          <a:rPr lang="ru-RU" sz="28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х</m:t>
                        </m:r>
                      </m:num>
                      <m:den>
                        <m:r>
                          <a:rPr lang="ru-RU" sz="28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х</m:t>
                        </m:r>
                      </m:den>
                    </m:f>
                  </m:oMath>
                </a14:m>
                <a:r>
                  <a:rPr lang="ru-RU" sz="28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0; </a:t>
                </a:r>
              </a:p>
              <a:p>
                <a:r>
                  <a:rPr lang="ru-RU" sz="28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800" b="1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ru-RU" sz="28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х</m:t>
                        </m:r>
                      </m:e>
                      <m:sup>
                        <m:r>
                          <a:rPr lang="ru-RU" sz="28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  <m:r>
                      <a:rPr lang="ru-RU" sz="2800" b="1" i="1" smtClean="0">
                        <a:latin typeface="Cambria Math"/>
                        <a:cs typeface="Times New Roman" panose="02020603050405020304" pitchFamily="18" charset="0"/>
                      </a:rPr>
                      <m:t>+</m:t>
                    </m:r>
                    <m:r>
                      <a:rPr lang="ru-RU" sz="2800" b="1" i="1" smtClean="0">
                        <a:latin typeface="Cambria Math"/>
                        <a:cs typeface="Times New Roman" panose="02020603050405020304" pitchFamily="18" charset="0"/>
                      </a:rPr>
                      <m:t>𝟗</m:t>
                    </m:r>
                    <m:r>
                      <a:rPr lang="ru-RU" sz="2800" b="1" i="1" smtClean="0">
                        <a:latin typeface="Cambria Math"/>
                        <a:cs typeface="Times New Roman" panose="02020603050405020304" pitchFamily="18" charset="0"/>
                      </a:rPr>
                      <m:t>х+</m:t>
                    </m:r>
                    <m:r>
                      <a:rPr lang="ru-RU" sz="2800" b="1" i="1" smtClean="0">
                        <a:latin typeface="Cambria Math"/>
                        <a:cs typeface="Times New Roman" panose="02020603050405020304" pitchFamily="18" charset="0"/>
                      </a:rPr>
                      <m:t>𝟏𝟖</m:t>
                    </m:r>
                    <m:r>
                      <a:rPr lang="ru-RU" sz="2800" b="1" i="1" smtClean="0">
                        <a:latin typeface="Cambria Math"/>
                        <a:cs typeface="Times New Roman" panose="02020603050405020304" pitchFamily="18" charset="0"/>
                      </a:rPr>
                      <m:t>=</m:t>
                    </m:r>
                    <m:r>
                      <a:rPr lang="ru-RU" sz="2800" b="1" i="1" smtClean="0">
                        <a:latin typeface="Cambria Math"/>
                        <a:cs typeface="Times New Roman" panose="02020603050405020304" pitchFamily="18" charset="0"/>
                      </a:rPr>
                      <m:t>𝟎</m:t>
                    </m:r>
                  </m:oMath>
                </a14:m>
                <a:r>
                  <a:rPr lang="ru-RU" sz="28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      а =1;  в = 9;  с = 18</a:t>
                </a:r>
              </a:p>
              <a:p>
                <a:r>
                  <a:rPr lang="en-US" sz="28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𝟗</m:t>
                        </m:r>
                      </m:e>
                      <m:sup>
                        <m:r>
                          <a:rPr lang="en-US" sz="28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  <m:r>
                      <a:rPr lang="en-US" sz="2800" b="1" i="1" smtClean="0">
                        <a:latin typeface="Cambria Math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2800" b="1" i="1" smtClean="0">
                        <a:latin typeface="Cambria Math"/>
                        <a:cs typeface="Times New Roman" panose="02020603050405020304" pitchFamily="18" charset="0"/>
                      </a:rPr>
                      <m:t>𝟒</m:t>
                    </m:r>
                    <m:r>
                      <a:rPr lang="en-US" sz="2800" b="1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∙</m:t>
                    </m:r>
                    <m:r>
                      <a:rPr lang="en-US" sz="2800" b="1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𝟏</m:t>
                    </m:r>
                    <m:r>
                      <a:rPr lang="en-US" sz="2800" b="1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∙</m:t>
                    </m:r>
                    <m:r>
                      <a:rPr lang="en-US" sz="2800" b="1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𝟏𝟖</m:t>
                    </m:r>
                    <m:r>
                      <a:rPr lang="en-US" sz="2800" b="1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800" b="1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𝟗</m:t>
                    </m:r>
                  </m:oMath>
                </a14:m>
                <a:endParaRPr lang="en-US" sz="2800" b="1" i="1" dirty="0" smtClean="0">
                  <a:latin typeface="Times New Roman" panose="02020603050405020304" pitchFamily="18" charset="0"/>
                  <a:ea typeface="Cambria Math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sz="2800" b="1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  <m:sub>
                        <m:r>
                          <a:rPr lang="en-US" sz="28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sz="28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sz="28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𝟐</m:t>
                        </m:r>
                      </m:sub>
                    </m:sSub>
                    <m:r>
                      <a:rPr lang="en-US" sz="2800" b="1" i="1" smtClean="0">
                        <a:latin typeface="Cambria Math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800" b="1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8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𝟗</m:t>
                        </m:r>
                        <m:r>
                          <a:rPr lang="en-US" sz="2800" b="1" i="1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en-US" sz="2800" b="1" i="1" smtClean="0"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 smtClean="0"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𝟗</m:t>
                            </m:r>
                          </m:e>
                        </m:rad>
                      </m:num>
                      <m:den>
                        <m:r>
                          <a:rPr lang="en-US" sz="28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ru-RU" sz="28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 dirty="0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b="1" i="1" dirty="0" smtClean="0">
                            <a:latin typeface="Cambria Math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800" b="1" i="1" dirty="0" smtClean="0">
                            <a:latin typeface="Cambria Math"/>
                            <a:cs typeface="Times New Roman" panose="02020603050405020304" pitchFamily="18" charset="0"/>
                          </a:rPr>
                          <m:t>𝟗</m:t>
                        </m:r>
                        <m:r>
                          <a:rPr lang="en-US" sz="2800" b="1" i="1" dirty="0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±</m:t>
                        </m:r>
                        <m:r>
                          <a:rPr lang="en-US" sz="2800" b="1" i="1" dirty="0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sz="2800" b="1" i="1" dirty="0" smtClean="0">
                            <a:latin typeface="Cambria Math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sz="28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b="1" i="1" dirty="0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b="1" i="1" dirty="0" smtClean="0">
                            <a:latin typeface="Cambria Math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  <m:sub>
                        <m:r>
                          <a:rPr lang="en-US" sz="2800" b="1" i="1" dirty="0" smtClean="0">
                            <a:latin typeface="Cambria Math"/>
                            <a:cs typeface="Times New Roman" panose="02020603050405020304" pitchFamily="18" charset="0"/>
                          </a:rPr>
                          <m:t>𝟏</m:t>
                        </m:r>
                      </m:sub>
                    </m:sSub>
                    <m:r>
                      <a:rPr lang="en-US" sz="2800" b="1" i="1" dirty="0" smtClean="0">
                        <a:latin typeface="Cambria Math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800" b="1" i="1" dirty="0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b="1" i="1" dirty="0" smtClean="0">
                            <a:latin typeface="Cambria Math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800" b="1" i="1" dirty="0" smtClean="0">
                            <a:latin typeface="Cambria Math"/>
                            <a:cs typeface="Times New Roman" panose="02020603050405020304" pitchFamily="18" charset="0"/>
                          </a:rPr>
                          <m:t>𝟗</m:t>
                        </m:r>
                        <m:r>
                          <a:rPr lang="en-US" sz="2800" b="1" i="1" dirty="0" smtClean="0">
                            <a:latin typeface="Cambria Math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800" b="1" i="1" dirty="0" smtClean="0">
                            <a:latin typeface="Cambria Math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sz="2800" b="1" i="1" dirty="0" smtClean="0">
                            <a:latin typeface="Cambria Math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  <m:r>
                      <a:rPr lang="en-US" sz="2800" b="1" i="1" dirty="0" smtClean="0">
                        <a:latin typeface="Cambria Math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800" b="1" i="1" dirty="0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b="1" i="1" dirty="0" smtClean="0">
                            <a:latin typeface="Cambria Math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800" b="1" i="1" dirty="0" smtClean="0">
                            <a:latin typeface="Cambria Math"/>
                            <a:cs typeface="Times New Roman" panose="02020603050405020304" pitchFamily="18" charset="0"/>
                          </a:rPr>
                          <m:t>𝟏𝟐</m:t>
                        </m:r>
                      </m:num>
                      <m:den>
                        <m:r>
                          <a:rPr lang="en-US" sz="2800" b="1" i="1" dirty="0" smtClean="0">
                            <a:latin typeface="Cambria Math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  <m:r>
                      <a:rPr lang="en-US" sz="2800" b="1" i="1" dirty="0" smtClean="0">
                        <a:latin typeface="Cambria Math"/>
                        <a:cs typeface="Times New Roman" panose="02020603050405020304" pitchFamily="18" charset="0"/>
                      </a:rPr>
                      <m:t>=−</m:t>
                    </m:r>
                    <m:r>
                      <a:rPr lang="en-US" sz="2800" b="1" i="1" dirty="0" smtClean="0">
                        <a:latin typeface="Cambria Math"/>
                        <a:cs typeface="Times New Roman" panose="02020603050405020304" pitchFamily="18" charset="0"/>
                      </a:rPr>
                      <m:t>𝟔</m:t>
                    </m:r>
                    <m:r>
                      <a:rPr lang="en-US" sz="2800" b="1" i="1" dirty="0" smtClean="0">
                        <a:latin typeface="Cambria Math"/>
                        <a:cs typeface="Times New Roman" panose="02020603050405020304" pitchFamily="18" charset="0"/>
                      </a:rPr>
                      <m:t>;</m:t>
                    </m:r>
                  </m:oMath>
                </a14:m>
                <a:endParaRPr lang="en-US" sz="28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ru-RU" sz="28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1" i="1" dirty="0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2800" b="1" i="1" dirty="0" smtClean="0">
                              <a:latin typeface="Cambria Math"/>
                              <a:cs typeface="Times New Roman" panose="02020603050405020304" pitchFamily="18" charset="0"/>
                            </a:rPr>
                            <m:t>𝒙</m:t>
                          </m:r>
                        </m:e>
                        <m:sub>
                          <m:r>
                            <a:rPr lang="en-US" sz="2800" b="1" i="1" dirty="0" smtClean="0">
                              <a:latin typeface="Cambria Math"/>
                              <a:cs typeface="Times New Roman" panose="02020603050405020304" pitchFamily="18" charset="0"/>
                            </a:rPr>
                            <m:t>𝟐</m:t>
                          </m:r>
                        </m:sub>
                      </m:sSub>
                      <m:r>
                        <a:rPr lang="en-US" sz="2800" b="1" i="1" dirty="0" smtClean="0"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b="1" i="1" dirty="0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b="1" i="1" dirty="0" smtClean="0">
                              <a:latin typeface="Cambria Math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2800" b="1" i="1" dirty="0" smtClean="0">
                              <a:latin typeface="Cambria Math"/>
                              <a:cs typeface="Times New Roman" panose="02020603050405020304" pitchFamily="18" charset="0"/>
                            </a:rPr>
                            <m:t>𝟗</m:t>
                          </m:r>
                          <m:r>
                            <a:rPr lang="en-US" sz="2800" b="1" i="1" dirty="0" smtClean="0">
                              <a:latin typeface="Cambria Math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sz="2800" b="1" i="1" dirty="0" smtClean="0">
                              <a:latin typeface="Cambria Math"/>
                              <a:cs typeface="Times New Roman" panose="020206030504050203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en-US" sz="2800" b="1" i="1" dirty="0" smtClean="0">
                              <a:latin typeface="Cambria Math"/>
                              <a:cs typeface="Times New Roman" panose="02020603050405020304" pitchFamily="18" charset="0"/>
                            </a:rPr>
                            <m:t>𝟐</m:t>
                          </m:r>
                        </m:den>
                      </m:f>
                      <m:r>
                        <a:rPr lang="en-US" sz="2800" b="1" i="1" dirty="0" smtClean="0"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b="1" i="1" dirty="0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b="1" i="1" dirty="0" smtClean="0">
                              <a:latin typeface="Cambria Math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2800" b="1" i="1" dirty="0" smtClean="0">
                              <a:latin typeface="Cambria Math"/>
                              <a:cs typeface="Times New Roman" panose="02020603050405020304" pitchFamily="18" charset="0"/>
                            </a:rPr>
                            <m:t>𝟔</m:t>
                          </m:r>
                        </m:num>
                        <m:den>
                          <m:r>
                            <a:rPr lang="en-US" sz="2800" b="1" i="1" dirty="0" smtClean="0">
                              <a:latin typeface="Cambria Math"/>
                              <a:cs typeface="Times New Roman" panose="02020603050405020304" pitchFamily="18" charset="0"/>
                            </a:rPr>
                            <m:t>𝟐</m:t>
                          </m:r>
                        </m:den>
                      </m:f>
                      <m:r>
                        <a:rPr lang="en-US" sz="2800" b="1" i="1" dirty="0" smtClean="0">
                          <a:latin typeface="Cambria Math"/>
                          <a:cs typeface="Times New Roman" panose="02020603050405020304" pitchFamily="18" charset="0"/>
                        </a:rPr>
                        <m:t>=−</m:t>
                      </m:r>
                      <m:r>
                        <a:rPr lang="en-US" sz="2800" b="1" i="1" dirty="0" smtClean="0">
                          <a:latin typeface="Cambria Math"/>
                          <a:cs typeface="Times New Roman" panose="02020603050405020304" pitchFamily="18" charset="0"/>
                        </a:rPr>
                        <m:t>𝟑</m:t>
                      </m:r>
                      <m:r>
                        <a:rPr lang="en-US" sz="2800" b="1" i="1" dirty="0" smtClean="0">
                          <a:latin typeface="Cambria Math"/>
                          <a:cs typeface="Times New Roman" panose="02020603050405020304" pitchFamily="18" charset="0"/>
                        </a:rPr>
                        <m:t>;</m:t>
                      </m:r>
                    </m:oMath>
                  </m:oMathPara>
                </a14:m>
                <a:endParaRPr lang="en-US" sz="28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24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Оба корня удовлетворяют условию х</a:t>
                </a:r>
                <a:r>
                  <a:rPr lang="ru-RU" sz="24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/>
                  </a:rPr>
                  <a:t> 0</a:t>
                </a:r>
              </a:p>
              <a:p>
                <a:r>
                  <a:rPr lang="ru-RU" sz="24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Ответ : - 6;   -3.</a:t>
                </a:r>
                <a:endParaRPr lang="ru-RU" sz="28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1494405"/>
                <a:ext cx="7920880" cy="4756238"/>
              </a:xfrm>
              <a:prstGeom prst="rect">
                <a:avLst/>
              </a:prstGeom>
              <a:blipFill rotWithShape="1">
                <a:blip r:embed="rId3"/>
                <a:stretch>
                  <a:fillRect l="-1617" t="-1282" b="-205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6921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455</Words>
  <Application>Microsoft Office PowerPoint</Application>
  <PresentationFormat>Экран (4:3)</PresentationFormat>
  <Paragraphs>39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Уравнения с переменной в знаменателе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Уравнения с переменной в знаменателе</dc:title>
  <dc:creator>Admin</dc:creator>
  <cp:lastModifiedBy>User</cp:lastModifiedBy>
  <cp:revision>10</cp:revision>
  <dcterms:created xsi:type="dcterms:W3CDTF">2014-03-28T09:18:57Z</dcterms:created>
  <dcterms:modified xsi:type="dcterms:W3CDTF">2014-04-26T05:39:30Z</dcterms:modified>
</cp:coreProperties>
</file>