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2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0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7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48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365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958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43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189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825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447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46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C5350-80C2-427C-9D5C-5C45F16350C5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20D35-F76A-4843-B41A-C5D704B6B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68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уравнений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П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одготовка к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07504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Линейные уравнения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9552" y="1400582"/>
                <a:ext cx="3456384" cy="446923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ru-RU" sz="2400" b="1" i="1" dirty="0" smtClean="0">
                    <a:solidFill>
                      <a:srgbClr val="FF0000"/>
                    </a:solidFill>
                  </a:rPr>
                  <a:t>Примеры линейных уравнений:</a:t>
                </a:r>
              </a:p>
              <a:p>
                <a:pPr>
                  <a:spcBef>
                    <a:spcPts val="1200"/>
                  </a:spcBef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1-5х = -6х +8</a:t>
                </a:r>
              </a:p>
              <a:p>
                <a:pPr>
                  <a:spcBef>
                    <a:spcPts val="1200"/>
                  </a:spcBef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4= 4х + 10 – 9(х+2)</a:t>
                </a:r>
              </a:p>
              <a:p>
                <a:pPr>
                  <a:spcBef>
                    <a:spcPts val="1200"/>
                  </a:spcBef>
                </a:pP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ru-RU" sz="2400" b="1" i="1" smtClean="0">
                        <a:latin typeface="Cambria Math"/>
                      </a:rPr>
                      <m:t>=− </m:t>
                    </m:r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х+</m:t>
                          </m:r>
                          <m:r>
                            <a:rPr lang="ru-RU" sz="2400" b="1" i="1" smtClean="0"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 −</m:t>
                      </m:r>
                      <m:f>
                        <m:f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latin typeface="Cambria Math"/>
                            </a:rPr>
                            <m:t>х</m:t>
                          </m:r>
                        </m:num>
                        <m:den>
                          <m:r>
                            <a:rPr lang="ru-RU" sz="2400" b="1" i="1" smtClean="0"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ru-RU" sz="2400" b="1" i="1" smtClean="0"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spcBef>
                    <a:spcPts val="1200"/>
                  </a:spcBef>
                  <a:buFontTx/>
                  <a:buChar char="-"/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0,7(х – 3) = 0,5 (х – 1)</a:t>
                </a:r>
              </a:p>
              <a:p>
                <a:pPr marL="285750" indent="-285750">
                  <a:spcBef>
                    <a:spcPts val="1200"/>
                  </a:spcBef>
                  <a:buFontTx/>
                  <a:buChar char="-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𝟒</m:t>
                        </m:r>
                      </m:den>
                    </m:f>
                    <m:d>
                      <m:d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1" i="1" smtClean="0">
                            <a:latin typeface="Cambria Math"/>
                          </a:rPr>
                          <m:t>𝟓</m:t>
                        </m:r>
                        <m:r>
                          <a:rPr lang="ru-RU" sz="2400" b="1" i="1" smtClean="0">
                            <a:latin typeface="Cambria Math"/>
                          </a:rPr>
                          <m:t>−х</m:t>
                        </m:r>
                      </m:e>
                    </m:d>
                    <m:r>
                      <a:rPr lang="ru-RU" sz="24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𝟑</m:t>
                        </m:r>
                      </m:den>
                    </m:f>
                    <m:d>
                      <m:d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1" i="1" smtClean="0">
                            <a:latin typeface="Cambria Math"/>
                          </a:rPr>
                          <m:t>х−</m:t>
                        </m:r>
                        <m:r>
                          <a:rPr lang="ru-RU" sz="2400" b="1" i="1" smtClean="0"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00582"/>
                <a:ext cx="3456384" cy="4469237"/>
              </a:xfrm>
              <a:prstGeom prst="rect">
                <a:avLst/>
              </a:prstGeom>
              <a:blipFill rotWithShape="1">
                <a:blip r:embed="rId2"/>
                <a:stretch>
                  <a:fillRect l="-2822" t="-1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463988" y="1400582"/>
                <a:ext cx="3456384" cy="406797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ru-RU" sz="2400" b="1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Примеры нелинейных уравнений:</a:t>
                </a:r>
              </a:p>
              <a:p>
                <a:pPr algn="ctr">
                  <a:spcBef>
                    <a:spcPts val="18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х−</m:t>
                          </m:r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</m:t>
                          </m:r>
                        </m:den>
                      </m:f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ru-RU" sz="2400" b="1" i="1" dirty="0" smtClean="0">
                  <a:solidFill>
                    <a:schemeClr val="tx1"/>
                  </a:solidFill>
                </a:endParaRPr>
              </a:p>
              <a:p>
                <a:pPr algn="ctr">
                  <a:spcBef>
                    <a:spcPts val="18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𝟔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х−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𝟏𝟔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ru-RU" sz="2400" b="1" i="1" dirty="0" smtClean="0">
                  <a:solidFill>
                    <a:schemeClr val="tx1"/>
                  </a:solidFill>
                </a:endParaRPr>
              </a:p>
              <a:p>
                <a:pPr algn="ctr">
                  <a:spcBef>
                    <a:spcPts val="18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х+</m:t>
                          </m:r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ru-RU" sz="2400" b="1" i="1" dirty="0" smtClean="0">
                  <a:solidFill>
                    <a:schemeClr val="tx1"/>
                  </a:solidFill>
                </a:endParaRPr>
              </a:p>
              <a:p>
                <a:pPr algn="ctr">
                  <a:spcBef>
                    <a:spcPts val="18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  <m:sup>
                          <m:r>
                            <a:rPr lang="ru-RU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х</m:t>
                          </m:r>
                        </m:sup>
                      </m:sSup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ru-RU" sz="2400" b="1" i="1" dirty="0" smtClean="0">
                  <a:solidFill>
                    <a:schemeClr val="tx1"/>
                  </a:solidFill>
                </a:endParaRPr>
              </a:p>
              <a:p>
                <a:pPr algn="ctr">
                  <a:spcBef>
                    <a:spcPts val="1800"/>
                  </a:spcBef>
                  <a:spcAft>
                    <a:spcPts val="12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х</m:t>
                        </m:r>
                      </m:den>
                    </m:f>
                    <m:r>
                      <a:rPr lang="ru-RU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 −</m:t>
                    </m:r>
                    <m:r>
                      <a:rPr lang="ru-RU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ru-RU" sz="2400" b="1" i="1" dirty="0" smtClean="0">
                    <a:solidFill>
                      <a:schemeClr val="tx1"/>
                    </a:solidFill>
                  </a:rPr>
                  <a:t>=0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3988" y="1400582"/>
                <a:ext cx="3456384" cy="4067973"/>
              </a:xfrm>
              <a:prstGeom prst="rect">
                <a:avLst/>
              </a:prstGeom>
              <a:blipFill rotWithShape="1">
                <a:blip r:embed="rId3"/>
                <a:stretch>
                  <a:fillRect t="-1199" r="-176" b="-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84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401" y="54537"/>
            <a:ext cx="367240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План решения линейного уравнения</a:t>
            </a:r>
            <a:r>
              <a:rPr lang="ru-RU" sz="2400" b="1" i="1" dirty="0" smtClean="0">
                <a:solidFill>
                  <a:srgbClr val="C00000"/>
                </a:solidFill>
              </a:rPr>
              <a:t>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401" y="885534"/>
            <a:ext cx="3672408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b="1" u="sng" dirty="0"/>
              <a:t>Подготовительный этап</a:t>
            </a:r>
            <a:r>
              <a:rPr lang="ru-RU" dirty="0"/>
              <a:t>:</a:t>
            </a:r>
          </a:p>
          <a:p>
            <a:pPr lvl="1"/>
            <a:r>
              <a:rPr lang="ru-RU" sz="2400" dirty="0"/>
              <a:t>Если мешают знаменатели – </a:t>
            </a:r>
            <a:r>
              <a:rPr lang="ru-RU" sz="2400" dirty="0" err="1"/>
              <a:t>домножить</a:t>
            </a:r>
            <a:r>
              <a:rPr lang="ru-RU" sz="2400" dirty="0"/>
              <a:t> на НОК</a:t>
            </a: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139952" y="799837"/>
                <a:ext cx="4392488" cy="12721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/>
                  <a:t> пример:</a:t>
                </a:r>
              </a:p>
              <a:p>
                <a:pPr marL="0" lvl="5"/>
                <a:r>
                  <a:rPr lang="ru-RU" sz="2400" b="1" dirty="0" smtClean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>
                            <a:latin typeface="Cambria Math"/>
                          </a:rPr>
                          <m:t>𝟒</m:t>
                        </m:r>
                      </m:den>
                    </m:f>
                    <m:d>
                      <m:dPr>
                        <m:ctrlPr>
                          <a:rPr lang="ru-RU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1" i="1">
                            <a:latin typeface="Cambria Math"/>
                          </a:rPr>
                          <m:t>𝟓</m:t>
                        </m:r>
                        <m:r>
                          <a:rPr lang="ru-RU" sz="2400" b="1" i="1">
                            <a:latin typeface="Cambria Math"/>
                          </a:rPr>
                          <m:t>−х</m:t>
                        </m:r>
                      </m:e>
                    </m:d>
                    <m:r>
                      <a:rPr lang="ru-RU" sz="24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ru-RU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400" b="1" i="1">
                            <a:latin typeface="Cambria Math"/>
                          </a:rPr>
                          <m:t>𝟑</m:t>
                        </m:r>
                      </m:den>
                    </m:f>
                    <m:d>
                      <m:dPr>
                        <m:ctrlPr>
                          <a:rPr lang="ru-RU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1" i="1">
                            <a:latin typeface="Cambria Math"/>
                          </a:rPr>
                          <m:t>𝟑</m:t>
                        </m:r>
                        <m:r>
                          <a:rPr lang="ru-RU" sz="2400" b="1" i="1">
                            <a:latin typeface="Cambria Math"/>
                          </a:rPr>
                          <m:t>х−</m:t>
                        </m:r>
                        <m:r>
                          <a:rPr lang="ru-RU" sz="2400" b="1" i="1"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ru-RU" sz="2400" b="1" i="1">
                        <a:latin typeface="Cambria Math"/>
                      </a:rPr>
                      <m:t>  ║ </m:t>
                    </m:r>
                    <m:r>
                      <a:rPr lang="ru-RU" sz="2400" b="1" i="1">
                        <a:latin typeface="Cambria Math"/>
                        <a:sym typeface="Symbol"/>
                      </a:rPr>
                      <m:t></m:t>
                    </m:r>
                    <m:r>
                      <a:rPr lang="ru-RU" sz="2400" b="1" i="1">
                        <a:latin typeface="Cambria Math"/>
                      </a:rPr>
                      <m:t>𝟏𝟐</m:t>
                    </m:r>
                  </m:oMath>
                </a14:m>
                <a:endParaRPr lang="ru-RU" sz="2400" b="1" i="1" dirty="0">
                  <a:latin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799837"/>
                <a:ext cx="4392488" cy="1272143"/>
              </a:xfrm>
              <a:prstGeom prst="rect">
                <a:avLst/>
              </a:prstGeom>
              <a:blipFill rotWithShape="1">
                <a:blip r:embed="rId2"/>
                <a:stretch>
                  <a:fillRect l="-2080" t="-38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91401" y="2636912"/>
            <a:ext cx="3672408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ru-RU" sz="2400" dirty="0"/>
              <a:t>Если есть скобки – раскрыть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2071980"/>
            <a:ext cx="4392488" cy="1785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-3(5-х) = 4(3х-5)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Раскроем скобки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  +3х = 12х -20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350100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/>
              <a:t>Решение: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543" y="3923769"/>
            <a:ext cx="3240361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/>
              <a:t> С   </a:t>
            </a:r>
            <a:r>
              <a:rPr lang="ru-RU" sz="2800" b="1" i="1" dirty="0">
                <a:solidFill>
                  <a:srgbClr val="C00000"/>
                </a:solidFill>
              </a:rPr>
              <a:t>х</a:t>
            </a:r>
            <a:r>
              <a:rPr lang="ru-RU" sz="2800" b="1" i="1" dirty="0"/>
              <a:t>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619672" y="4221088"/>
            <a:ext cx="864096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4432902"/>
            <a:ext cx="32403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2) Числа</a:t>
            </a:r>
            <a:endParaRPr lang="ru-RU" sz="28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979712" y="4797152"/>
            <a:ext cx="720080" cy="0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7544" y="4956122"/>
            <a:ext cx="3240360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ru-RU" sz="2400" dirty="0" smtClean="0"/>
              <a:t>3) Привести подобные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67544" y="5417787"/>
            <a:ext cx="3240360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ru-RU" sz="2400" dirty="0" smtClean="0"/>
              <a:t>4)</a:t>
            </a:r>
            <a:r>
              <a:rPr lang="ru-RU" sz="2400" dirty="0" smtClean="0">
                <a:solidFill>
                  <a:srgbClr val="C00000"/>
                </a:solidFill>
              </a:rPr>
              <a:t> Разделить</a:t>
            </a:r>
            <a:r>
              <a:rPr lang="ru-RU" sz="2400" dirty="0" smtClean="0"/>
              <a:t> </a:t>
            </a:r>
            <a:r>
              <a:rPr lang="ru-RU" sz="2400" dirty="0"/>
              <a:t>обе части </a:t>
            </a:r>
            <a:r>
              <a:rPr lang="ru-RU" sz="2400" dirty="0">
                <a:solidFill>
                  <a:srgbClr val="C00000"/>
                </a:solidFill>
              </a:rPr>
              <a:t>на коэффициент при </a:t>
            </a:r>
            <a:r>
              <a:rPr lang="ru-RU" sz="2800" b="1" i="1" dirty="0">
                <a:solidFill>
                  <a:srgbClr val="C00000"/>
                </a:solidFill>
              </a:rPr>
              <a:t>х</a:t>
            </a:r>
          </a:p>
          <a:p>
            <a:r>
              <a:rPr lang="ru-RU" dirty="0" smtClean="0"/>
              <a:t>Записать ответ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650331" y="3955667"/>
            <a:ext cx="367240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3х - 12х = - 20  +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50331" y="4535542"/>
            <a:ext cx="367240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9х =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2800" b="1" i="1" dirty="0">
                <a:latin typeface="Times New Roman"/>
                <a:cs typeface="Times New Roman"/>
              </a:rPr>
              <a:t>║</a:t>
            </a:r>
            <a:r>
              <a:rPr lang="ru-RU" sz="2800" b="1" i="1" dirty="0">
                <a:latin typeface="Times New Roman"/>
                <a:cs typeface="Times New Roman"/>
                <a:sym typeface="Symbol"/>
              </a:rPr>
              <a:t>: (-9)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058308" y="5185528"/>
                <a:ext cx="1682622" cy="721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>
                    <a:latin typeface="Times New Roman"/>
                    <a:cs typeface="Times New Roman"/>
                    <a:sym typeface="Symbol"/>
                  </a:rPr>
                  <a:t>х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  <a:cs typeface="Times New Roman"/>
                            <a:sym typeface="Symbol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  <a:cs typeface="Times New Roman"/>
                            <a:sym typeface="Symbol"/>
                          </a:rPr>
                          <m:t>−</m:t>
                        </m:r>
                        <m:r>
                          <a:rPr lang="ru-RU" sz="2800" b="1" i="1">
                            <a:latin typeface="Cambria Math"/>
                            <a:cs typeface="Times New Roman"/>
                            <a:sym typeface="Symbol"/>
                          </a:rPr>
                          <m:t>𝟓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  <a:cs typeface="Times New Roman"/>
                            <a:sym typeface="Symbol"/>
                          </a:rPr>
                          <m:t>−</m:t>
                        </m:r>
                        <m:r>
                          <a:rPr lang="ru-RU" sz="2800" b="1" i="1">
                            <a:latin typeface="Cambria Math"/>
                            <a:cs typeface="Times New Roman"/>
                            <a:sym typeface="Symbol"/>
                          </a:rPr>
                          <m:t>𝟗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308" y="5185528"/>
                <a:ext cx="1682622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7609" b="-93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732240" y="5186954"/>
                <a:ext cx="1800200" cy="721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  х</a:t>
                </a:r>
                <a:r>
                  <a:rPr lang="ru-RU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5186954"/>
                <a:ext cx="1800200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6757" b="-93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355976" y="6002562"/>
                <a:ext cx="3672408" cy="541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/>
                  <a:t>Ответ:  </a:t>
                </a:r>
                <a:r>
                  <a:rPr lang="ru-RU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2000" b="1" i="1"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ru-RU" sz="20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6002562"/>
                <a:ext cx="3672408" cy="541495"/>
              </a:xfrm>
              <a:prstGeom prst="rect">
                <a:avLst/>
              </a:prstGeom>
              <a:blipFill rotWithShape="1">
                <a:blip r:embed="rId5"/>
                <a:stretch>
                  <a:fillRect l="-1827" b="-78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822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 numCol="1"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Предлагаю для самостоятельного решения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339752" y="1700808"/>
            <a:ext cx="3205590" cy="921854"/>
          </a:xfrm>
        </p:spPr>
        <p:txBody>
          <a:bodyPr>
            <a:normAutofit/>
          </a:bodyPr>
          <a:lstStyle/>
          <a:p>
            <a:pPr algn="l"/>
            <a:r>
              <a:rPr lang="ru-RU" sz="4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1-5х=-6х+8</a:t>
            </a:r>
            <a:endParaRPr lang="ru-RU" sz="4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26412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Решение: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Исходное уравнение                       1-5х=6х+8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, числа                                     -5х+6х=8-1                                            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Ответ                                                              х=7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>
            <a:off x="1571604" y="2500306"/>
            <a:ext cx="357190" cy="1588"/>
          </a:xfrm>
          <a:prstGeom prst="straightConnector1">
            <a:avLst/>
          </a:prstGeom>
          <a:ln w="22225" cmpd="sng"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428992" y="2500306"/>
            <a:ext cx="357190" cy="1588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568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51520" y="332656"/>
                <a:ext cx="8496944" cy="1388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dirty="0" smtClean="0"/>
                  <a:t>Решить самостоятельно</a:t>
                </a:r>
              </a:p>
              <a:p>
                <a:pPr algn="ctr"/>
                <a:endParaRPr lang="ru-RU" sz="1000" dirty="0" smtClean="0"/>
              </a:p>
              <a:p>
                <a:r>
                  <a:rPr lang="ru-RU" sz="2800" dirty="0" smtClean="0"/>
                  <a:t>1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х – 4 +5(х +3) = 5(-1 –х) -2</a:t>
                </a:r>
                <a:r>
                  <a:rPr lang="ru-RU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     2) 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3200" b="1" i="0" smtClean="0"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х+</m:t>
                        </m:r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32656"/>
                <a:ext cx="8496944" cy="1388457"/>
              </a:xfrm>
              <a:prstGeom prst="rect">
                <a:avLst/>
              </a:prstGeom>
              <a:blipFill rotWithShape="1">
                <a:blip r:embed="rId2"/>
                <a:stretch>
                  <a:fillRect l="-1435" t="-3965" b="-57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915816" y="1721113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Решение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2276872"/>
            <a:ext cx="4968552" cy="2862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–х – 4 +5х + 15 =  - 5 -  5х -2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х + 5х + 5х = - 5 – 2 + 4 – 15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9х = - 18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х = - 2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Ответ : - 2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508104" y="2420888"/>
                <a:ext cx="3456384" cy="422333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6 </a:t>
                </a:r>
                <a:r>
                  <a:rPr lang="ru-RU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2800" b="1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800" b="1"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28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>
                            <a:latin typeface="Cambria Math"/>
                            <a:cs typeface="Times New Roman" panose="02020603050405020304" pitchFamily="18" charset="0"/>
                          </a:rPr>
                          <m:t>х+</m:t>
                        </m:r>
                        <m:r>
                          <a:rPr lang="ru-RU" sz="2800" b="1"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ru-RU" sz="28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ru-RU" sz="2800" b="1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2800" b="1" i="1" dirty="0" smtClean="0">
                    <a:latin typeface="Times New Roman"/>
                    <a:cs typeface="Times New Roman"/>
                  </a:rPr>
                  <a:t> ║ 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 10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>
                    <a:latin typeface="Times New Roman"/>
                    <a:cs typeface="Times New Roman"/>
                    <a:sym typeface="Symbol"/>
                  </a:rPr>
                  <a:t> 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   60 + 5х =2(х + 3)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>
                    <a:latin typeface="Times New Roman"/>
                    <a:cs typeface="Times New Roman"/>
                    <a:sym typeface="Symbol"/>
                  </a:rPr>
                  <a:t> 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   60 + 5х = 2х + 6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>
                    <a:latin typeface="Times New Roman"/>
                    <a:cs typeface="Times New Roman"/>
                    <a:sym typeface="Symbol"/>
                  </a:rPr>
                  <a:t> 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    5х – 2х = 6 – 60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>
                    <a:latin typeface="Times New Roman"/>
                    <a:cs typeface="Times New Roman"/>
                    <a:sym typeface="Symbol"/>
                  </a:rPr>
                  <a:t> </a:t>
                </a:r>
                <a:r>
                  <a:rPr lang="ru-RU" sz="2800" b="1" i="1" dirty="0" smtClean="0">
                    <a:latin typeface="Times New Roman"/>
                    <a:cs typeface="Times New Roman"/>
                    <a:sym typeface="Symbol"/>
                  </a:rPr>
                  <a:t>           3х = - 54 </a:t>
                </a:r>
                <a:r>
                  <a:rPr lang="ru-RU" sz="2800" b="1" i="1" dirty="0" smtClean="0">
                    <a:latin typeface="Times New Roman"/>
                    <a:cs typeface="Times New Roman"/>
                  </a:rPr>
                  <a:t>║ : 3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>
                    <a:latin typeface="Times New Roman"/>
                    <a:cs typeface="Times New Roman"/>
                  </a:rPr>
                  <a:t> </a:t>
                </a:r>
                <a:r>
                  <a:rPr lang="ru-RU" sz="2800" b="1" i="1" dirty="0" smtClean="0">
                    <a:latin typeface="Times New Roman"/>
                    <a:cs typeface="Times New Roman"/>
                  </a:rPr>
                  <a:t>             х = - 18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800" b="1" i="1" dirty="0" smtClean="0">
                    <a:latin typeface="Times New Roman"/>
                    <a:cs typeface="Times New Roman"/>
                  </a:rPr>
                  <a:t>Ответ: - 18</a:t>
                </a:r>
                <a:endParaRPr lang="ru-RU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420888"/>
                <a:ext cx="3456384" cy="4223336"/>
              </a:xfrm>
              <a:prstGeom prst="rect">
                <a:avLst/>
              </a:prstGeom>
              <a:blipFill rotWithShape="1">
                <a:blip r:embed="rId3"/>
                <a:stretch>
                  <a:fillRect l="-3704" r="-1058" b="-28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568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432</Words>
  <Application>Microsoft Office PowerPoint</Application>
  <PresentationFormat>Экран (4:3)</PresentationFormat>
  <Paragraphs>58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Решение уравнений</vt:lpstr>
      <vt:lpstr>Презентация PowerPoint</vt:lpstr>
      <vt:lpstr>Презентация PowerPoint</vt:lpstr>
      <vt:lpstr>Предлагаю для самостоятельного решения</vt:lpstr>
      <vt:lpstr>Решение: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уравнений</dc:title>
  <dc:creator>Admin</dc:creator>
  <cp:lastModifiedBy>User</cp:lastModifiedBy>
  <cp:revision>16</cp:revision>
  <dcterms:created xsi:type="dcterms:W3CDTF">2014-03-26T05:27:14Z</dcterms:created>
  <dcterms:modified xsi:type="dcterms:W3CDTF">2014-04-26T05:39:52Z</dcterms:modified>
</cp:coreProperties>
</file>