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8" r:id="rId3"/>
    <p:sldId id="257" r:id="rId4"/>
    <p:sldId id="260" r:id="rId5"/>
    <p:sldId id="256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6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E8B3A-AB4C-4B5D-891C-3F3F6B050ECE}" type="datetimeFigureOut">
              <a:rPr lang="ru-RU" smtClean="0"/>
              <a:t>26.04.2014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83952-01C6-4BFF-9A0C-6257B6B3A5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0197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E8B3A-AB4C-4B5D-891C-3F3F6B050ECE}" type="datetimeFigureOut">
              <a:rPr lang="ru-RU" smtClean="0"/>
              <a:t>26.04.2014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83952-01C6-4BFF-9A0C-6257B6B3A5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15878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E8B3A-AB4C-4B5D-891C-3F3F6B050ECE}" type="datetimeFigureOut">
              <a:rPr lang="ru-RU" smtClean="0"/>
              <a:t>26.04.2014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83952-01C6-4BFF-9A0C-6257B6B3A5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3063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E8B3A-AB4C-4B5D-891C-3F3F6B050ECE}" type="datetimeFigureOut">
              <a:rPr lang="ru-RU" smtClean="0"/>
              <a:t>26.04.2014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83952-01C6-4BFF-9A0C-6257B6B3A5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8710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E8B3A-AB4C-4B5D-891C-3F3F6B050ECE}" type="datetimeFigureOut">
              <a:rPr lang="ru-RU" smtClean="0"/>
              <a:t>26.04.2014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83952-01C6-4BFF-9A0C-6257B6B3A5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4282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E8B3A-AB4C-4B5D-891C-3F3F6B050ECE}" type="datetimeFigureOut">
              <a:rPr lang="ru-RU" smtClean="0"/>
              <a:t>26.04.2014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83952-01C6-4BFF-9A0C-6257B6B3A5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87366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E8B3A-AB4C-4B5D-891C-3F3F6B050ECE}" type="datetimeFigureOut">
              <a:rPr lang="ru-RU" smtClean="0"/>
              <a:t>26.04.2014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83952-01C6-4BFF-9A0C-6257B6B3A5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7054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E8B3A-AB4C-4B5D-891C-3F3F6B050ECE}" type="datetimeFigureOut">
              <a:rPr lang="ru-RU" smtClean="0"/>
              <a:t>26.04.2014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83952-01C6-4BFF-9A0C-6257B6B3A5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1335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E8B3A-AB4C-4B5D-891C-3F3F6B050ECE}" type="datetimeFigureOut">
              <a:rPr lang="ru-RU" smtClean="0"/>
              <a:t>26.04.2014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83952-01C6-4BFF-9A0C-6257B6B3A5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04224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E8B3A-AB4C-4B5D-891C-3F3F6B050ECE}" type="datetimeFigureOut">
              <a:rPr lang="ru-RU" smtClean="0"/>
              <a:t>26.04.2014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83952-01C6-4BFF-9A0C-6257B6B3A5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1470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E8B3A-AB4C-4B5D-891C-3F3F6B050ECE}" type="datetimeFigureOut">
              <a:rPr lang="ru-RU" smtClean="0"/>
              <a:t>26.04.2014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83952-01C6-4BFF-9A0C-6257B6B3A5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8521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5E8B3A-AB4C-4B5D-891C-3F3F6B050ECE}" type="datetimeFigureOut">
              <a:rPr lang="ru-RU" smtClean="0"/>
              <a:t>26.04.2014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83952-01C6-4BFF-9A0C-6257B6B3A5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3055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55776" y="913186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313400" y="1374851"/>
                <a:ext cx="8568953" cy="4963731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ru-RU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Раскроем скобки : 3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400" b="1" i="1" smtClean="0">
                            <a:latin typeface="Cambria Math"/>
                          </a:rPr>
                          <m:t>х</m:t>
                        </m:r>
                      </m:e>
                      <m:sup>
                        <m:r>
                          <a:rPr lang="ru-RU" sz="2400" b="1" i="1" smtClean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ru-RU" sz="2400" b="1" i="1" smtClean="0">
                        <a:latin typeface="Cambria Math"/>
                      </a:rPr>
                      <m:t>+</m:t>
                    </m:r>
                    <m:r>
                      <a:rPr lang="ru-RU" sz="2400" b="1" i="1" smtClean="0">
                        <a:latin typeface="Cambria Math"/>
                      </a:rPr>
                      <m:t>𝟔</m:t>
                    </m:r>
                    <m:r>
                      <a:rPr lang="ru-RU" sz="2400" b="1" i="1" smtClean="0">
                        <a:latin typeface="Cambria Math"/>
                      </a:rPr>
                      <m:t>х −</m:t>
                    </m:r>
                    <m:r>
                      <a:rPr lang="ru-RU" sz="2400" b="1" i="1" smtClean="0">
                        <a:latin typeface="Cambria Math"/>
                      </a:rPr>
                      <m:t>𝟓</m:t>
                    </m:r>
                    <m:r>
                      <a:rPr lang="ru-RU" sz="2400" b="1" i="1" smtClean="0">
                        <a:latin typeface="Cambria Math"/>
                      </a:rPr>
                      <m:t>х −</m:t>
                    </m:r>
                    <m:r>
                      <a:rPr lang="ru-RU" sz="2400" b="1" i="1" smtClean="0">
                        <a:latin typeface="Cambria Math"/>
                      </a:rPr>
                      <m:t>𝟏𝟎</m:t>
                    </m:r>
                    <m:r>
                      <a:rPr lang="ru-RU" sz="2400" b="1" i="1" smtClean="0">
                        <a:latin typeface="Cambria Math"/>
                      </a:rPr>
                      <m:t>= </m:t>
                    </m:r>
                    <m:sSup>
                      <m:sSupPr>
                        <m:ctrlPr>
                          <a:rPr lang="ru-RU" sz="24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400" b="1" i="1" smtClean="0">
                            <a:latin typeface="Cambria Math"/>
                          </a:rPr>
                          <m:t>х</m:t>
                        </m:r>
                      </m:e>
                      <m:sup>
                        <m:r>
                          <a:rPr lang="ru-RU" sz="2400" b="1" i="1" smtClean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ru-RU" sz="2400" b="1" i="1" smtClean="0">
                        <a:latin typeface="Cambria Math"/>
                      </a:rPr>
                      <m:t>+</m:t>
                    </m:r>
                    <m:r>
                      <a:rPr lang="ru-RU" sz="2400" b="1" i="1" smtClean="0">
                        <a:latin typeface="Cambria Math"/>
                      </a:rPr>
                      <m:t>𝟖</m:t>
                    </m:r>
                    <m:r>
                      <a:rPr lang="ru-RU" sz="2400" b="1" i="1" smtClean="0">
                        <a:latin typeface="Cambria Math"/>
                      </a:rPr>
                      <m:t>х+</m:t>
                    </m:r>
                    <m:r>
                      <a:rPr lang="ru-RU" sz="2400" b="1" i="1" smtClean="0">
                        <a:latin typeface="Cambria Math"/>
                      </a:rPr>
                      <m:t>𝟏𝟔</m:t>
                    </m:r>
                    <m:r>
                      <a:rPr lang="ru-RU" sz="2400" b="1" i="1" smtClean="0">
                        <a:latin typeface="Cambria Math"/>
                      </a:rPr>
                      <m:t> −</m:t>
                    </m:r>
                    <m:r>
                      <a:rPr lang="ru-RU" sz="2400" b="1" i="1" smtClean="0">
                        <a:latin typeface="Cambria Math"/>
                      </a:rPr>
                      <m:t>𝟐𝟗</m:t>
                    </m:r>
                  </m:oMath>
                </a14:m>
                <a:endParaRPr lang="ru-RU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ru-RU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 запишем в стандартном виде: </a:t>
                </a: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ru-RU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3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400" b="1" i="1" smtClean="0">
                            <a:latin typeface="Cambria Math"/>
                          </a:rPr>
                          <m:t>х</m:t>
                        </m:r>
                      </m:e>
                      <m:sup>
                        <m:r>
                          <a:rPr lang="ru-RU" sz="2400" b="1" i="1" smtClean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ru-RU" sz="2400" b="1" i="1" smtClean="0">
                        <a:latin typeface="Cambria Math"/>
                      </a:rPr>
                      <m:t>+</m:t>
                    </m:r>
                    <m:r>
                      <a:rPr lang="ru-RU" sz="2400" b="1" i="1" smtClean="0">
                        <a:latin typeface="Cambria Math"/>
                      </a:rPr>
                      <m:t>𝟔</m:t>
                    </m:r>
                    <m:r>
                      <a:rPr lang="ru-RU" sz="2400" b="1" i="1" smtClean="0">
                        <a:latin typeface="Cambria Math"/>
                      </a:rPr>
                      <m:t>х −</m:t>
                    </m:r>
                    <m:r>
                      <a:rPr lang="ru-RU" sz="2400" b="1" i="1" smtClean="0">
                        <a:latin typeface="Cambria Math"/>
                      </a:rPr>
                      <m:t>𝟓</m:t>
                    </m:r>
                    <m:r>
                      <a:rPr lang="ru-RU" sz="2400" b="1" i="1" smtClean="0">
                        <a:latin typeface="Cambria Math"/>
                      </a:rPr>
                      <m:t>х −</m:t>
                    </m:r>
                    <m:r>
                      <a:rPr lang="ru-RU" sz="2400" b="1" i="1" smtClean="0">
                        <a:latin typeface="Cambria Math"/>
                      </a:rPr>
                      <m:t>𝟏𝟎</m:t>
                    </m:r>
                    <m:r>
                      <a:rPr lang="ru-RU" sz="2400" b="1" i="1" smtClean="0">
                        <a:latin typeface="Cambria Math"/>
                      </a:rPr>
                      <m:t>−</m:t>
                    </m:r>
                    <m:sSup>
                      <m:sSupPr>
                        <m:ctrlPr>
                          <a:rPr lang="ru-RU" sz="24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400" b="1" i="1" smtClean="0">
                            <a:latin typeface="Cambria Math"/>
                          </a:rPr>
                          <m:t>х</m:t>
                        </m:r>
                      </m:e>
                      <m:sup>
                        <m:r>
                          <a:rPr lang="ru-RU" sz="2400" b="1" i="1" smtClean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ru-RU" sz="2400" b="1" i="1" smtClean="0">
                        <a:latin typeface="Cambria Math"/>
                      </a:rPr>
                      <m:t>−</m:t>
                    </m:r>
                    <m:r>
                      <a:rPr lang="ru-RU" sz="2400" b="1" i="1" smtClean="0">
                        <a:latin typeface="Cambria Math"/>
                      </a:rPr>
                      <m:t>𝟖</m:t>
                    </m:r>
                    <m:r>
                      <a:rPr lang="ru-RU" sz="2400" b="1" i="1" smtClean="0">
                        <a:latin typeface="Cambria Math"/>
                      </a:rPr>
                      <m:t>х−</m:t>
                    </m:r>
                    <m:r>
                      <a:rPr lang="ru-RU" sz="2400" b="1" i="1" smtClean="0">
                        <a:latin typeface="Cambria Math"/>
                      </a:rPr>
                      <m:t>𝟏𝟔</m:t>
                    </m:r>
                    <m:r>
                      <a:rPr lang="ru-RU" sz="2400" b="1" i="1" smtClean="0">
                        <a:latin typeface="Cambria Math"/>
                      </a:rPr>
                      <m:t>+</m:t>
                    </m:r>
                    <m:r>
                      <a:rPr lang="ru-RU" sz="2400" b="1" i="1" smtClean="0">
                        <a:latin typeface="Cambria Math"/>
                      </a:rPr>
                      <m:t>𝟐𝟗</m:t>
                    </m:r>
                  </m:oMath>
                </a14:m>
                <a:r>
                  <a:rPr lang="ru-RU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0</a:t>
                </a: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ru-RU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400" b="1" i="1" smtClean="0">
                            <a:latin typeface="Cambria Math"/>
                          </a:rPr>
                          <m:t>х</m:t>
                        </m:r>
                      </m:e>
                      <m:sup>
                        <m:r>
                          <a:rPr lang="ru-RU" sz="2400" b="1" i="1" smtClean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ru-RU" sz="2400" b="1" i="1" smtClean="0">
                        <a:latin typeface="Cambria Math"/>
                      </a:rPr>
                      <m:t>−</m:t>
                    </m:r>
                    <m:r>
                      <a:rPr lang="ru-RU" sz="2400" b="1" i="1" smtClean="0">
                        <a:latin typeface="Cambria Math"/>
                      </a:rPr>
                      <m:t>𝟕</m:t>
                    </m:r>
                    <m:r>
                      <a:rPr lang="ru-RU" sz="2400" b="1" i="1" smtClean="0">
                        <a:latin typeface="Cambria Math"/>
                      </a:rPr>
                      <m:t>х +</m:t>
                    </m:r>
                    <m:r>
                      <a:rPr lang="en-US" sz="2400" b="1" i="1" smtClean="0">
                        <a:latin typeface="Cambria Math"/>
                      </a:rPr>
                      <m:t>𝟑</m:t>
                    </m:r>
                    <m:r>
                      <a:rPr lang="ru-RU" sz="2400" b="1" i="1" smtClean="0">
                        <a:latin typeface="Cambria Math"/>
                      </a:rPr>
                      <m:t>=</m:t>
                    </m:r>
                    <m:r>
                      <a:rPr lang="ru-RU" sz="2400" b="1" i="1" smtClean="0">
                        <a:latin typeface="Cambria Math"/>
                      </a:rPr>
                      <m:t>𝟎</m:t>
                    </m:r>
                    <m:r>
                      <a:rPr lang="ru-RU" sz="2400" b="1" i="1" smtClean="0">
                        <a:latin typeface="Cambria Math"/>
                      </a:rPr>
                      <m:t>; </m:t>
                    </m:r>
                  </m:oMath>
                </a14:m>
                <a:r>
                  <a:rPr lang="ru-RU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а = 2,     в = - 7,     с = </a:t>
                </a:r>
                <a:r>
                  <a:rPr lang="en-US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𝒃</m:t>
                        </m:r>
                      </m:e>
                      <m:sup>
                        <m:r>
                          <a:rPr lang="en-US" sz="24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  <m:r>
                      <a:rPr lang="en-US" sz="2400" b="1" i="1" smtClean="0">
                        <a:latin typeface="Cambria Math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2400" b="1" i="1" smtClean="0">
                        <a:latin typeface="Cambria Math"/>
                        <a:cs typeface="Times New Roman" panose="02020603050405020304" pitchFamily="18" charset="0"/>
                      </a:rPr>
                      <m:t>𝟒</m:t>
                    </m:r>
                    <m:r>
                      <a:rPr lang="en-US" sz="2400" b="1" i="1" smtClean="0">
                        <a:latin typeface="Cambria Math"/>
                        <a:cs typeface="Times New Roman" panose="02020603050405020304" pitchFamily="18" charset="0"/>
                      </a:rPr>
                      <m:t>𝒂𝒄</m:t>
                    </m:r>
                    <m:r>
                      <a:rPr lang="en-US" sz="2400" b="1" i="1" smtClean="0">
                        <a:latin typeface="Cambria Math"/>
                        <a:cs typeface="Times New Roman" panose="02020603050405020304" pitchFamily="18" charset="0"/>
                      </a:rPr>
                      <m:t>= </m:t>
                    </m:r>
                    <m:sSup>
                      <m:sSupPr>
                        <m:ctrlPr>
                          <a:rPr lang="en-US" sz="2400" b="1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400" b="1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400" b="1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2400" b="1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  <m:t>𝟕</m:t>
                            </m:r>
                          </m:e>
                        </m:d>
                      </m:e>
                      <m:sup>
                        <m:r>
                          <a:rPr lang="en-US" sz="24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- 4 ∙ 2∙ 3 =49 – 24 = 25</a:t>
                </a:r>
                <a:endParaRPr lang="ru-RU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sz="24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  <m:sub>
                        <m:r>
                          <a:rPr lang="en-US" sz="24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sz="24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sz="24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4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lang="en-US" sz="24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 ∓</m:t>
                        </m:r>
                        <m:rad>
                          <m:radPr>
                            <m:degHide m:val="on"/>
                            <m:ctrlPr>
                              <a:rPr lang="en-US" sz="2400" b="1" i="1" smtClean="0"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1" i="1" smtClean="0"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𝑫</m:t>
                            </m:r>
                          </m:e>
                        </m:rad>
                      </m:num>
                      <m:den>
                        <m:r>
                          <a:rPr lang="en-US" sz="24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sz="24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𝒂</m:t>
                        </m:r>
                      </m:den>
                    </m:f>
                  </m:oMath>
                </a14:m>
                <a:r>
                  <a:rPr lang="en-US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𝟕</m:t>
                        </m:r>
                        <m:r>
                          <a:rPr lang="en-US" sz="24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 ∓</m:t>
                        </m:r>
                        <m:rad>
                          <m:radPr>
                            <m:degHide m:val="on"/>
                            <m:ctrlPr>
                              <a:rPr lang="en-US" sz="2400" b="1" i="1" smtClean="0"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1" i="1" smtClean="0"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𝟐𝟓</m:t>
                            </m:r>
                          </m:e>
                        </m:rad>
                      </m:num>
                      <m:den>
                        <m:r>
                          <a:rPr lang="en-US" sz="24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sz="2400" b="1" i="1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∙</m:t>
                        </m:r>
                        <m:r>
                          <a:rPr lang="en-US" sz="2400" b="1" i="1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𝟕</m:t>
                        </m:r>
                        <m:r>
                          <a:rPr lang="en-US" sz="2400" b="1" i="1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∓</m:t>
                        </m:r>
                        <m:r>
                          <a:rPr lang="en-US" sz="2400" b="1" i="1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sz="24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  <m:r>
                      <a:rPr lang="en-US" sz="2400" b="1" i="1" smtClean="0">
                        <a:latin typeface="Cambria Math"/>
                        <a:cs typeface="Times New Roman" panose="02020603050405020304" pitchFamily="18" charset="0"/>
                      </a:rPr>
                      <m:t>;</m:t>
                    </m:r>
                  </m:oMath>
                </a14:m>
                <a:endParaRPr lang="ru-RU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ru-RU" b="0" dirty="0" smtClean="0"/>
              </a:p>
              <a:p>
                <a:r>
                  <a:rPr lang="ru-RU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8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b="1" i="0" smtClean="0">
                            <a:latin typeface="Cambria Math"/>
                          </a:rPr>
                          <m:t>𝐱</m:t>
                        </m:r>
                      </m:e>
                      <m:sub>
                        <m:r>
                          <a:rPr lang="en-US" sz="2800" b="1" i="0" smtClean="0"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en-US" sz="2800" b="1" i="0" smtClean="0">
                        <a:latin typeface="Cambria Math"/>
                      </a:rPr>
                      <m:t>= </m:t>
                    </m:r>
                    <m:f>
                      <m:fPr>
                        <m:ctrlPr>
                          <a:rPr lang="en-US" sz="28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1" i="0" smtClean="0">
                            <a:latin typeface="Cambria Math"/>
                          </a:rPr>
                          <m:t>𝟕</m:t>
                        </m:r>
                        <m:r>
                          <a:rPr lang="en-US" sz="2800" b="1" i="0" smtClean="0">
                            <a:latin typeface="Cambria Math"/>
                          </a:rPr>
                          <m:t>−</m:t>
                        </m:r>
                        <m:r>
                          <a:rPr lang="en-US" sz="2800" b="1" i="0" smtClean="0">
                            <a:latin typeface="Cambria Math"/>
                          </a:rPr>
                          <m:t>𝟓</m:t>
                        </m:r>
                      </m:num>
                      <m:den>
                        <m:r>
                          <a:rPr lang="en-US" sz="2800" b="1" i="0" smtClean="0">
                            <a:latin typeface="Cambria Math"/>
                          </a:rPr>
                          <m:t>𝟒</m:t>
                        </m:r>
                      </m:den>
                    </m:f>
                    <m:r>
                      <a:rPr lang="en-US" sz="2800" b="1" i="0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8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1" i="0" smtClean="0"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en-US" sz="2800" b="1" i="0" smtClean="0">
                            <a:latin typeface="Cambria Math"/>
                          </a:rPr>
                          <m:t>𝟒</m:t>
                        </m:r>
                      </m:den>
                    </m:f>
                    <m:r>
                      <a:rPr lang="en-US" sz="2800" b="1" i="0" smtClean="0">
                        <a:latin typeface="Cambria Math"/>
                      </a:rPr>
                      <m:t>=</m:t>
                    </m:r>
                    <m:r>
                      <a:rPr lang="en-US" sz="2800" b="1" i="0" smtClean="0">
                        <a:latin typeface="Cambria Math"/>
                      </a:rPr>
                      <m:t>𝟎</m:t>
                    </m:r>
                    <m:r>
                      <a:rPr lang="en-US" sz="2800" b="1" i="0" smtClean="0">
                        <a:latin typeface="Cambria Math"/>
                      </a:rPr>
                      <m:t>,</m:t>
                    </m:r>
                    <m:r>
                      <a:rPr lang="en-US" sz="2800" b="1" i="0" smtClean="0">
                        <a:latin typeface="Cambria Math"/>
                      </a:rPr>
                      <m:t>𝟓</m:t>
                    </m:r>
                    <m:r>
                      <a:rPr lang="en-US" sz="2800" b="0" i="1" smtClean="0">
                        <a:latin typeface="Cambria Math"/>
                      </a:rPr>
                      <m:t>;                    </m:t>
                    </m:r>
                    <m:sSub>
                      <m:sSubPr>
                        <m:ctrlPr>
                          <a:rPr lang="ru-RU" sz="28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latin typeface="Cambria Math"/>
                          </a:rPr>
                          <m:t> </m:t>
                        </m:r>
                        <m:r>
                          <a:rPr lang="en-US" sz="2800" b="1" i="1" smtClean="0"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en-US" sz="2800" b="1" i="1" smtClean="0">
                            <a:latin typeface="Cambria Math"/>
                          </a:rPr>
                          <m:t>𝟐</m:t>
                        </m:r>
                      </m:sub>
                    </m:sSub>
                    <m:r>
                      <a:rPr lang="en-US" sz="2800" b="1" i="1" smtClean="0">
                        <a:latin typeface="Cambria Math"/>
                      </a:rPr>
                      <m:t>= </m:t>
                    </m:r>
                    <m:f>
                      <m:fPr>
                        <m:ctrlPr>
                          <a:rPr lang="en-US" sz="28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/>
                          </a:rPr>
                          <m:t>𝟕</m:t>
                        </m:r>
                        <m:r>
                          <a:rPr lang="en-US" sz="2800" b="1" i="1" smtClean="0">
                            <a:latin typeface="Cambria Math"/>
                          </a:rPr>
                          <m:t>+</m:t>
                        </m:r>
                        <m:r>
                          <a:rPr lang="en-US" sz="2800" b="1" i="1" smtClean="0">
                            <a:latin typeface="Cambria Math"/>
                          </a:rPr>
                          <m:t>𝟓</m:t>
                        </m:r>
                      </m:num>
                      <m:den>
                        <m:r>
                          <a:rPr lang="en-US" sz="2800" b="1" i="1" smtClean="0">
                            <a:latin typeface="Cambria Math"/>
                          </a:rPr>
                          <m:t>𝟒</m:t>
                        </m:r>
                      </m:den>
                    </m:f>
                    <m:r>
                      <a:rPr lang="en-US" sz="2800" b="1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8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/>
                          </a:rPr>
                          <m:t>𝟏𝟐</m:t>
                        </m:r>
                      </m:num>
                      <m:den>
                        <m:r>
                          <a:rPr lang="en-US" sz="2800" b="1" i="1" smtClean="0">
                            <a:latin typeface="Cambria Math"/>
                          </a:rPr>
                          <m:t>𝟒</m:t>
                        </m:r>
                      </m:den>
                    </m:f>
                    <m:r>
                      <a:rPr lang="en-US" sz="2800" b="1" i="1" smtClean="0">
                        <a:latin typeface="Cambria Math"/>
                      </a:rPr>
                      <m:t>=</m:t>
                    </m:r>
                    <m:r>
                      <a:rPr lang="en-US" sz="2800" b="1" i="1" smtClean="0">
                        <a:latin typeface="Cambria Math"/>
                      </a:rPr>
                      <m:t>𝟑</m:t>
                    </m:r>
                    <m:r>
                      <a:rPr lang="en-US" sz="2800" b="0" i="1" smtClean="0">
                        <a:latin typeface="Cambria Math"/>
                      </a:rPr>
                      <m:t>; </m:t>
                    </m:r>
                  </m:oMath>
                </a14:m>
                <a:endParaRPr lang="en-US" sz="2800" dirty="0" smtClean="0"/>
              </a:p>
              <a:p>
                <a:endParaRPr lang="en-US" dirty="0"/>
              </a:p>
              <a:p>
                <a:r>
                  <a:rPr lang="ru-RU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Ответ: 0,5; 3</a:t>
                </a:r>
                <a:endParaRPr lang="ru-RU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400" y="1374851"/>
                <a:ext cx="8568953" cy="4963731"/>
              </a:xfrm>
              <a:prstGeom prst="rect">
                <a:avLst/>
              </a:prstGeom>
              <a:blipFill rotWithShape="1">
                <a:blip r:embed="rId2"/>
                <a:stretch>
                  <a:fillRect l="-1067" t="-737" b="-196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Группа 5"/>
          <p:cNvGrpSpPr/>
          <p:nvPr/>
        </p:nvGrpSpPr>
        <p:grpSpPr>
          <a:xfrm>
            <a:off x="395537" y="188640"/>
            <a:ext cx="8171736" cy="779251"/>
            <a:chOff x="395537" y="188640"/>
            <a:chExt cx="8171736" cy="779251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99"/>
            <a:stretch/>
          </p:blipFill>
          <p:spPr bwMode="auto">
            <a:xfrm>
              <a:off x="395537" y="188640"/>
              <a:ext cx="7806768" cy="779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8093122" y="255099"/>
              <a:ext cx="47415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9</a:t>
              </a:r>
              <a:endPara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67610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45250" y="502381"/>
            <a:ext cx="8775222" cy="645324"/>
            <a:chOff x="45250" y="502381"/>
            <a:chExt cx="8775222" cy="645324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50" y="502381"/>
              <a:ext cx="4886790" cy="645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4788024" y="506031"/>
              <a:ext cx="40324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ru-RU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используя теорему ВИЕТА</a:t>
              </a:r>
              <a:endParaRPr lang="ru-RU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3350302" y="967696"/>
            <a:ext cx="17233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решение</a:t>
            </a:r>
            <a:endParaRPr lang="ru-RU" sz="2800" b="1" i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899592" y="1700808"/>
                <a:ext cx="7200800" cy="4001095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ru-RU" sz="32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 теореме Виета, если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32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ru-RU" sz="3200" b="1" i="1" smtClean="0">
                            <a:latin typeface="Cambria Math"/>
                          </a:rPr>
                          <m:t>х</m:t>
                        </m:r>
                      </m:e>
                      <m:sub>
                        <m:r>
                          <a:rPr lang="ru-RU" sz="3200" b="1" i="1" smtClean="0"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ru-RU" sz="3200" b="1" i="1" smtClean="0">
                        <a:latin typeface="Cambria Math"/>
                      </a:rPr>
                      <m:t> и </m:t>
                    </m:r>
                    <m:sSub>
                      <m:sSubPr>
                        <m:ctrlPr>
                          <a:rPr lang="ru-RU" sz="32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ru-RU" sz="3200" b="1" i="1" smtClean="0">
                            <a:latin typeface="Cambria Math"/>
                          </a:rPr>
                          <m:t>х</m:t>
                        </m:r>
                      </m:e>
                      <m:sub>
                        <m:r>
                          <a:rPr lang="ru-RU" sz="3200" b="1" i="1" smtClean="0">
                            <a:latin typeface="Cambria Math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ru-RU" sz="32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корни уравнения, то</a:t>
                </a: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ru-RU" sz="32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32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ru-RU" sz="3200" b="1" i="1" smtClean="0">
                            <a:latin typeface="Cambria Math"/>
                          </a:rPr>
                          <m:t>х</m:t>
                        </m:r>
                      </m:e>
                      <m:sub>
                        <m:r>
                          <a:rPr lang="ru-RU" sz="3200" b="1" i="1" smtClean="0"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ru-RU" sz="3200" b="1" i="1" smtClean="0">
                        <a:latin typeface="Cambria Math"/>
                      </a:rPr>
                      <m:t>+ </m:t>
                    </m:r>
                    <m:sSub>
                      <m:sSubPr>
                        <m:ctrlPr>
                          <a:rPr lang="ru-RU" sz="32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ru-RU" sz="3200" b="1" i="1" smtClean="0">
                            <a:latin typeface="Cambria Math"/>
                          </a:rPr>
                          <m:t>х</m:t>
                        </m:r>
                      </m:e>
                      <m:sub>
                        <m:r>
                          <a:rPr lang="ru-RU" sz="3200" b="1" i="1" smtClean="0">
                            <a:latin typeface="Cambria Math"/>
                          </a:rPr>
                          <m:t>𝟐</m:t>
                        </m:r>
                      </m:sub>
                    </m:sSub>
                    <m:r>
                      <a:rPr lang="ru-RU" sz="3200" b="1" i="1" smtClean="0">
                        <a:latin typeface="Cambria Math"/>
                      </a:rPr>
                      <m:t>=  −</m:t>
                    </m:r>
                    <m:r>
                      <a:rPr lang="ru-RU" sz="3200" b="1" i="1" smtClean="0">
                        <a:latin typeface="Cambria Math"/>
                      </a:rPr>
                      <m:t>𝟑</m:t>
                    </m:r>
                    <m:r>
                      <a:rPr lang="ru-RU" sz="3200" b="1" i="1" smtClean="0">
                        <a:latin typeface="Cambria Math"/>
                      </a:rPr>
                      <m:t> , а    </m:t>
                    </m:r>
                    <m:sSub>
                      <m:sSubPr>
                        <m:ctrlPr>
                          <a:rPr lang="ru-RU" sz="32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ru-RU" sz="3200" b="1" i="1" smtClean="0">
                            <a:latin typeface="Cambria Math"/>
                          </a:rPr>
                          <m:t>х</m:t>
                        </m:r>
                      </m:e>
                      <m:sub>
                        <m:r>
                          <a:rPr lang="ru-RU" sz="3200" b="1" i="1" smtClean="0"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ru-RU" sz="3200" b="1" i="1" smtClean="0">
                        <a:latin typeface="Cambria Math"/>
                      </a:rPr>
                      <m:t> </m:t>
                    </m:r>
                    <m:r>
                      <a:rPr lang="ru-RU" sz="3200" b="1" i="1" smtClean="0">
                        <a:latin typeface="Cambria Math"/>
                        <a:ea typeface="Cambria Math"/>
                      </a:rPr>
                      <m:t>∙</m:t>
                    </m:r>
                    <m:r>
                      <a:rPr lang="ru-RU" sz="3200" b="1" i="1" smtClean="0">
                        <a:latin typeface="Cambria Math"/>
                      </a:rPr>
                      <m:t> </m:t>
                    </m:r>
                    <m:sSub>
                      <m:sSubPr>
                        <m:ctrlPr>
                          <a:rPr lang="ru-RU" sz="32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ru-RU" sz="3200" b="1" i="1" smtClean="0">
                            <a:latin typeface="Cambria Math"/>
                          </a:rPr>
                          <m:t>х</m:t>
                        </m:r>
                      </m:e>
                      <m:sub>
                        <m:r>
                          <a:rPr lang="ru-RU" sz="3200" b="1" i="1" smtClean="0">
                            <a:latin typeface="Cambria Math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ru-RU" sz="32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- 4</a:t>
                </a: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ru-RU" sz="32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32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так как числа  - 4 и + 1 удовлетворяют  этим равенствам, то – 4 и </a:t>
                </a:r>
                <a:r>
                  <a:rPr lang="ru-RU" sz="32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32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+ 1 – корни уравнения</a:t>
                </a: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ru-RU" sz="32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Ответ: - 4; 1</a:t>
                </a:r>
                <a:endParaRPr lang="ru-RU" sz="32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1700808"/>
                <a:ext cx="7200800" cy="4001095"/>
              </a:xfrm>
              <a:prstGeom prst="rect">
                <a:avLst/>
              </a:prstGeom>
              <a:blipFill rotWithShape="1">
                <a:blip r:embed="rId3"/>
                <a:stretch>
                  <a:fillRect l="-2202" t="-2134" r="-3302" b="-396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14164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704753" y="332656"/>
            <a:ext cx="7833711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99792" y="1268760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539552" y="1638092"/>
                <a:ext cx="7632849" cy="5041765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ru-RU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Упростим:  3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400" b="1" i="1" smtClean="0">
                            <a:latin typeface="Cambria Math"/>
                          </a:rPr>
                          <m:t>х</m:t>
                        </m:r>
                      </m:e>
                      <m:sup>
                        <m:r>
                          <a:rPr lang="ru-RU" sz="2400" b="1" i="1" smtClean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ru-RU" sz="2400" b="1" i="1" smtClean="0">
                        <a:latin typeface="Cambria Math"/>
                      </a:rPr>
                      <m:t>−</m:t>
                    </m:r>
                    <m:r>
                      <a:rPr lang="ru-RU" sz="2400" b="1" i="1" smtClean="0">
                        <a:latin typeface="Cambria Math"/>
                      </a:rPr>
                      <m:t>𝟏𝟐</m:t>
                    </m:r>
                    <m:r>
                      <a:rPr lang="ru-RU" sz="2400" b="1" i="1" smtClean="0">
                        <a:latin typeface="Cambria Math"/>
                      </a:rPr>
                      <m:t>х+х −</m:t>
                    </m:r>
                    <m:r>
                      <a:rPr lang="ru-RU" sz="2400" b="1" i="1" smtClean="0">
                        <a:latin typeface="Cambria Math"/>
                      </a:rPr>
                      <m:t>𝟒</m:t>
                    </m:r>
                    <m:r>
                      <a:rPr lang="ru-RU" sz="2400" b="1" i="1" smtClean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ru-RU" sz="24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400" b="1" i="1" smtClean="0">
                            <a:latin typeface="Cambria Math"/>
                          </a:rPr>
                          <m:t>х</m:t>
                        </m:r>
                      </m:e>
                      <m:sup>
                        <m:r>
                          <a:rPr lang="ru-RU" sz="2400" b="1" i="1" smtClean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ru-RU" sz="2400" b="1" i="1" smtClean="0">
                        <a:latin typeface="Cambria Math"/>
                      </a:rPr>
                      <m:t>+</m:t>
                    </m:r>
                    <m:r>
                      <a:rPr lang="ru-RU" sz="2400" b="1" i="1" smtClean="0">
                        <a:latin typeface="Cambria Math"/>
                      </a:rPr>
                      <m:t>𝟑</m:t>
                    </m:r>
                    <m:r>
                      <a:rPr lang="ru-RU" sz="2400" b="1" i="1" smtClean="0">
                        <a:latin typeface="Cambria Math"/>
                      </a:rPr>
                      <m:t>х −</m:t>
                    </m:r>
                    <m:r>
                      <a:rPr lang="ru-RU" sz="2400" b="1" i="1" smtClean="0">
                        <a:latin typeface="Cambria Math"/>
                      </a:rPr>
                      <m:t>𝟒</m:t>
                    </m:r>
                  </m:oMath>
                </a14:m>
                <a:endParaRPr lang="ru-RU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ru-RU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3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400" b="1" i="1" smtClean="0">
                            <a:latin typeface="Cambria Math"/>
                          </a:rPr>
                          <m:t>х</m:t>
                        </m:r>
                      </m:e>
                      <m:sup>
                        <m:r>
                          <a:rPr lang="ru-RU" sz="2400" b="1" i="1" smtClean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ru-RU" sz="2400" b="1" i="1" smtClean="0">
                        <a:latin typeface="Cambria Math"/>
                      </a:rPr>
                      <m:t>−</m:t>
                    </m:r>
                    <m:r>
                      <a:rPr lang="ru-RU" sz="2400" b="1" i="1" smtClean="0">
                        <a:latin typeface="Cambria Math"/>
                      </a:rPr>
                      <m:t>𝟏𝟐</m:t>
                    </m:r>
                    <m:r>
                      <a:rPr lang="ru-RU" sz="2400" b="1" i="1" smtClean="0">
                        <a:latin typeface="Cambria Math"/>
                      </a:rPr>
                      <m:t>х+х −</m:t>
                    </m:r>
                    <m:r>
                      <a:rPr lang="ru-RU" sz="2400" b="1" i="1" smtClean="0">
                        <a:latin typeface="Cambria Math"/>
                      </a:rPr>
                      <m:t>𝟒</m:t>
                    </m:r>
                    <m:r>
                      <a:rPr lang="ru-RU" sz="2400" b="1" i="1" smtClean="0">
                        <a:latin typeface="Cambria Math"/>
                      </a:rPr>
                      <m:t>−</m:t>
                    </m:r>
                    <m:sSup>
                      <m:sSupPr>
                        <m:ctrlPr>
                          <a:rPr lang="ru-RU" sz="24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400" b="1" i="1" smtClean="0">
                            <a:latin typeface="Cambria Math"/>
                          </a:rPr>
                          <m:t>х</m:t>
                        </m:r>
                      </m:e>
                      <m:sup>
                        <m:r>
                          <a:rPr lang="ru-RU" sz="2400" b="1" i="1" smtClean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ru-RU" sz="2400" b="1" i="1" smtClean="0">
                        <a:latin typeface="Cambria Math"/>
                      </a:rPr>
                      <m:t>− </m:t>
                    </m:r>
                    <m:r>
                      <a:rPr lang="ru-RU" sz="2400" b="1" i="1" smtClean="0">
                        <a:latin typeface="Cambria Math"/>
                      </a:rPr>
                      <m:t>𝟑</m:t>
                    </m:r>
                    <m:r>
                      <a:rPr lang="ru-RU" sz="2400" b="1" i="1" smtClean="0">
                        <a:latin typeface="Cambria Math"/>
                      </a:rPr>
                      <m:t>х+</m:t>
                    </m:r>
                    <m:r>
                      <a:rPr lang="ru-RU" sz="2400" b="1" i="1" smtClean="0">
                        <a:latin typeface="Cambria Math"/>
                      </a:rPr>
                      <m:t>𝟒</m:t>
                    </m:r>
                    <m:r>
                      <a:rPr lang="ru-RU" sz="2400" b="1" i="1" smtClean="0">
                        <a:latin typeface="Cambria Math"/>
                      </a:rPr>
                      <m:t>=</m:t>
                    </m:r>
                    <m:r>
                      <a:rPr lang="ru-RU" sz="2400" b="1" i="1" smtClean="0">
                        <a:latin typeface="Cambria Math"/>
                      </a:rPr>
                      <m:t>𝟎</m:t>
                    </m:r>
                  </m:oMath>
                </a14:m>
                <a:endParaRPr lang="ru-RU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ru-RU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2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400" b="1" i="1" smtClean="0">
                            <a:latin typeface="Cambria Math"/>
                          </a:rPr>
                          <m:t>х</m:t>
                        </m:r>
                      </m:e>
                      <m:sup>
                        <m:r>
                          <a:rPr lang="ru-RU" sz="2400" b="1" i="1" smtClean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ru-RU" sz="2400" b="1" i="1" smtClean="0">
                        <a:latin typeface="Cambria Math"/>
                      </a:rPr>
                      <m:t>−</m:t>
                    </m:r>
                    <m:r>
                      <a:rPr lang="ru-RU" sz="2400" b="1" i="1" smtClean="0">
                        <a:latin typeface="Cambria Math"/>
                      </a:rPr>
                      <m:t>𝟏𝟒</m:t>
                    </m:r>
                    <m:r>
                      <a:rPr lang="ru-RU" sz="2400" b="1" i="1" smtClean="0">
                        <a:latin typeface="Cambria Math"/>
                      </a:rPr>
                      <m:t>х=</m:t>
                    </m:r>
                    <m:r>
                      <a:rPr lang="ru-RU" sz="2400" b="1" i="1" smtClean="0">
                        <a:latin typeface="Cambria Math"/>
                      </a:rPr>
                      <m:t>𝟎</m:t>
                    </m:r>
                  </m:oMath>
                </a14:m>
                <a:r>
                  <a:rPr lang="ru-RU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– уравнение квадратное, неполное</a:t>
                </a: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ru-RU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2х( х – 7) = 0</a:t>
                </a: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ru-RU" sz="24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х = 0        или       х -7 = 0</a:t>
                </a: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ru-RU" sz="24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      х = 7</a:t>
                </a: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ru-RU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Корни уравнения 0 и 7, </a:t>
                </a: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ru-RU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их среднее арифметическое ( 0 + 7 ): 2 = 3,5</a:t>
                </a:r>
                <a:endParaRPr lang="ru-RU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ru-RU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Ответ: 3,5</a:t>
                </a: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1638092"/>
                <a:ext cx="7632849" cy="5041765"/>
              </a:xfrm>
              <a:prstGeom prst="rect">
                <a:avLst/>
              </a:prstGeom>
              <a:blipFill rotWithShape="1">
                <a:blip r:embed="rId3"/>
                <a:stretch>
                  <a:fillRect l="-1278" t="-726" b="-181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93097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352928" cy="1153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99792" y="1342083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323528" y="1988840"/>
                <a:ext cx="8352928" cy="3776803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ru-RU" sz="3200" b="1" i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7</a:t>
                </a:r>
                <a:r>
                  <a:rPr lang="ru-RU" sz="32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32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ru-RU" sz="3200" b="1" i="1" smtClean="0">
                            <a:latin typeface="Cambria Math"/>
                          </a:rPr>
                          <m:t>х</m:t>
                        </m:r>
                      </m:e>
                      <m:sup>
                        <m:r>
                          <a:rPr lang="ru-RU" sz="3200" b="1" i="1" smtClean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ru-RU" sz="3200" b="1" i="1" smtClean="0">
                        <a:latin typeface="Cambria Math"/>
                      </a:rPr>
                      <m:t>−</m:t>
                    </m:r>
                    <m:r>
                      <a:rPr lang="ru-RU" sz="3200" b="1" i="1" smtClean="0">
                        <a:latin typeface="Cambria Math"/>
                      </a:rPr>
                      <m:t>𝟓</m:t>
                    </m:r>
                    <m:r>
                      <a:rPr lang="ru-RU" sz="3200" b="1" i="1" smtClean="0">
                        <a:latin typeface="Cambria Math"/>
                      </a:rPr>
                      <m:t>)=</m:t>
                    </m:r>
                    <m:r>
                      <a:rPr lang="ru-RU" sz="3200" b="1" i="1" smtClean="0">
                        <a:latin typeface="Cambria Math"/>
                      </a:rPr>
                      <m:t>𝟎</m:t>
                    </m:r>
                  </m:oMath>
                </a14:m>
                <a:endParaRPr lang="ru-RU" sz="32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32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32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ru-RU" sz="3200" b="1" i="1" smtClean="0">
                            <a:latin typeface="Cambria Math"/>
                          </a:rPr>
                          <m:t>х</m:t>
                        </m:r>
                      </m:e>
                      <m:sup>
                        <m:r>
                          <a:rPr lang="ru-RU" sz="3200" b="1" i="1" smtClean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ru-RU" sz="3200" b="1" i="1" smtClean="0">
                        <a:latin typeface="Cambria Math"/>
                      </a:rPr>
                      <m:t>−</m:t>
                    </m:r>
                    <m:r>
                      <a:rPr lang="ru-RU" sz="3200" b="1" i="1" smtClean="0">
                        <a:latin typeface="Cambria Math"/>
                      </a:rPr>
                      <m:t>𝟓</m:t>
                    </m:r>
                    <m:r>
                      <a:rPr lang="ru-RU" sz="3200" b="1" i="1" smtClean="0">
                        <a:latin typeface="Cambria Math"/>
                      </a:rPr>
                      <m:t>=</m:t>
                    </m:r>
                    <m:r>
                      <a:rPr lang="ru-RU" sz="3200" b="1" i="1" smtClean="0">
                        <a:latin typeface="Cambria Math"/>
                      </a:rPr>
                      <m:t>𝟎</m:t>
                    </m:r>
                  </m:oMath>
                </a14:m>
                <a:endParaRPr lang="ru-RU" sz="32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32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32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ru-RU" sz="3200" b="1" i="1" smtClean="0">
                            <a:latin typeface="Cambria Math"/>
                          </a:rPr>
                          <m:t>х</m:t>
                        </m:r>
                      </m:e>
                      <m:sup>
                        <m:r>
                          <a:rPr lang="ru-RU" sz="3200" b="1" i="1" smtClean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ru-RU" sz="3200" b="1" i="1" smtClean="0">
                        <a:latin typeface="Cambria Math"/>
                      </a:rPr>
                      <m:t>= </m:t>
                    </m:r>
                    <m:r>
                      <a:rPr lang="ru-RU" sz="3200" b="1" i="1" smtClean="0">
                        <a:latin typeface="Cambria Math"/>
                      </a:rPr>
                      <m:t>𝟓</m:t>
                    </m:r>
                  </m:oMath>
                </a14:m>
                <a:endParaRPr lang="ru-RU" sz="32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32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32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ru-RU" sz="3200" b="1" i="1" smtClean="0">
                            <a:latin typeface="Cambria Math"/>
                          </a:rPr>
                          <m:t>х</m:t>
                        </m:r>
                      </m:e>
                      <m:sub>
                        <m:r>
                          <a:rPr lang="ru-RU" sz="3200" b="1" i="1" smtClean="0">
                            <a:latin typeface="Cambria Math"/>
                          </a:rPr>
                          <m:t>𝟏</m:t>
                        </m:r>
                        <m:r>
                          <a:rPr lang="ru-RU" sz="3200" b="1" i="1" smtClean="0">
                            <a:latin typeface="Cambria Math"/>
                          </a:rPr>
                          <m:t>,</m:t>
                        </m:r>
                        <m:r>
                          <a:rPr lang="ru-RU" sz="3200" b="1" i="1" smtClean="0">
                            <a:latin typeface="Cambria Math"/>
                          </a:rPr>
                          <m:t>𝟐</m:t>
                        </m:r>
                      </m:sub>
                    </m:sSub>
                    <m:r>
                      <a:rPr lang="ru-RU" sz="3200" b="1" i="1" smtClean="0">
                        <a:latin typeface="Cambria Math"/>
                      </a:rPr>
                      <m:t>=</m:t>
                    </m:r>
                    <m:r>
                      <a:rPr lang="ru-RU" sz="3200" b="1" i="1" smtClean="0">
                        <a:latin typeface="Cambria Math"/>
                        <a:ea typeface="Cambria Math"/>
                      </a:rPr>
                      <m:t>∓</m:t>
                    </m:r>
                    <m:rad>
                      <m:radPr>
                        <m:degHide m:val="on"/>
                        <m:ctrlPr>
                          <a:rPr lang="ru-RU" sz="3200" b="1" i="1" smtClean="0">
                            <a:latin typeface="Cambria Math"/>
                            <a:ea typeface="Cambria Math"/>
                          </a:rPr>
                        </m:ctrlPr>
                      </m:radPr>
                      <m:deg/>
                      <m:e>
                        <m:r>
                          <a:rPr lang="ru-RU" sz="3200" b="1" i="1" smtClean="0">
                            <a:latin typeface="Cambria Math"/>
                            <a:ea typeface="Cambria Math"/>
                          </a:rPr>
                          <m:t>𝟓</m:t>
                        </m:r>
                      </m:e>
                    </m:rad>
                  </m:oMath>
                </a14:m>
                <a:endParaRPr lang="ru-RU" sz="32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200" b="1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sz="3200" b="1" i="1" smtClean="0">
                              <a:latin typeface="Cambria Math"/>
                            </a:rPr>
                            <m:t>х</m:t>
                          </m:r>
                        </m:e>
                        <m:sub>
                          <m:r>
                            <a:rPr lang="ru-RU" sz="3200" b="1" i="1" smtClean="0">
                              <a:latin typeface="Cambria Math"/>
                            </a:rPr>
                            <m:t>𝟏</m:t>
                          </m:r>
                        </m:sub>
                      </m:sSub>
                      <m:r>
                        <a:rPr lang="ru-RU" sz="3200" b="1" i="1" smtClean="0">
                          <a:latin typeface="Cambria Math"/>
                        </a:rPr>
                        <m:t>=−</m:t>
                      </m:r>
                      <m:rad>
                        <m:radPr>
                          <m:degHide m:val="on"/>
                          <m:ctrlPr>
                            <a:rPr lang="ru-RU" sz="3200" b="1" i="1" smtClean="0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ru-RU" sz="3200" b="1" i="1" smtClean="0">
                              <a:latin typeface="Cambria Math"/>
                            </a:rPr>
                            <m:t>𝟓</m:t>
                          </m:r>
                        </m:e>
                      </m:rad>
                      <m:r>
                        <a:rPr lang="ru-RU" sz="3200" b="1" i="1" smtClean="0">
                          <a:latin typeface="Cambria Math"/>
                        </a:rPr>
                        <m:t>; </m:t>
                      </m:r>
                      <m:sSub>
                        <m:sSubPr>
                          <m:ctrlPr>
                            <a:rPr lang="ru-RU" sz="3200" b="1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sz="3200" b="1" i="1" smtClean="0">
                              <a:latin typeface="Cambria Math"/>
                            </a:rPr>
                            <m:t>х</m:t>
                          </m:r>
                        </m:e>
                        <m:sub>
                          <m:r>
                            <a:rPr lang="ru-RU" sz="3200" b="1" i="1" smtClean="0">
                              <a:latin typeface="Cambria Math"/>
                            </a:rPr>
                            <m:t>𝟐</m:t>
                          </m:r>
                        </m:sub>
                      </m:sSub>
                      <m:r>
                        <a:rPr lang="ru-RU" sz="3200" b="1" i="1" smtClean="0">
                          <a:latin typeface="Cambria Math"/>
                        </a:rPr>
                        <m:t>= </m:t>
                      </m:r>
                      <m:rad>
                        <m:radPr>
                          <m:degHide m:val="on"/>
                          <m:ctrlPr>
                            <a:rPr lang="ru-RU" sz="3200" b="1" i="1" smtClean="0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ru-RU" sz="3200" b="1" i="1" smtClean="0">
                              <a:latin typeface="Cambria Math"/>
                            </a:rPr>
                            <m:t>𝟓</m:t>
                          </m:r>
                        </m:e>
                      </m:rad>
                    </m:oMath>
                  </m:oMathPara>
                </a14:m>
                <a:endParaRPr lang="ru-RU" sz="32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32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32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Произведение корней равно </a:t>
                </a:r>
                <a14:m>
                  <m:oMath xmlns:m="http://schemas.openxmlformats.org/officeDocument/2006/math">
                    <m:r>
                      <a:rPr lang="ru-RU" sz="3200" b="1" i="1" smtClean="0">
                        <a:latin typeface="Cambria Math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ru-RU" sz="3200" b="1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ru-RU" sz="3200" b="1" i="1" smtClean="0">
                            <a:latin typeface="Cambria Math"/>
                          </a:rPr>
                          <m:t>𝟓</m:t>
                        </m:r>
                      </m:e>
                    </m:rad>
                    <m:r>
                      <a:rPr lang="ru-RU" sz="3200" b="1" i="1" smtClean="0">
                        <a:latin typeface="Cambria Math"/>
                        <a:ea typeface="Cambria Math"/>
                      </a:rPr>
                      <m:t>∙ </m:t>
                    </m:r>
                    <m:rad>
                      <m:radPr>
                        <m:degHide m:val="on"/>
                        <m:ctrlPr>
                          <a:rPr lang="ru-RU" sz="3200" b="1" i="1" smtClean="0">
                            <a:latin typeface="Cambria Math"/>
                            <a:ea typeface="Cambria Math"/>
                          </a:rPr>
                        </m:ctrlPr>
                      </m:radPr>
                      <m:deg/>
                      <m:e>
                        <m:r>
                          <a:rPr lang="ru-RU" sz="3200" b="1" i="1" smtClean="0">
                            <a:latin typeface="Cambria Math"/>
                            <a:ea typeface="Cambria Math"/>
                          </a:rPr>
                          <m:t>𝟓</m:t>
                        </m:r>
                      </m:e>
                    </m:rad>
                    <m:r>
                      <a:rPr lang="ru-RU" sz="3200" b="1" i="1" smtClean="0">
                        <a:latin typeface="Cambria Math"/>
                        <a:ea typeface="Cambria Math"/>
                      </a:rPr>
                      <m:t>=−</m:t>
                    </m:r>
                    <m:r>
                      <a:rPr lang="ru-RU" sz="3200" b="1" i="1" smtClean="0">
                        <a:latin typeface="Cambria Math"/>
                        <a:ea typeface="Cambria Math"/>
                      </a:rPr>
                      <m:t>𝟓</m:t>
                    </m:r>
                  </m:oMath>
                </a14:m>
                <a:endParaRPr lang="ru-RU" sz="32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32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Ответ: - 5</a:t>
                </a:r>
                <a:endParaRPr lang="ru-RU" sz="32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1988840"/>
                <a:ext cx="8352928" cy="3776803"/>
              </a:xfrm>
              <a:prstGeom prst="rect">
                <a:avLst/>
              </a:prstGeom>
              <a:blipFill rotWithShape="1">
                <a:blip r:embed="rId3"/>
                <a:stretch>
                  <a:fillRect l="-1825" t="-1935" b="-419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3587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476672"/>
            <a:ext cx="7772400" cy="1470025"/>
          </a:xfrm>
        </p:spPr>
        <p:txBody>
          <a:bodyPr/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Квадратные уравнения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одзаголовок 2"/>
              <p:cNvSpPr>
                <a:spLocks noGrp="1"/>
              </p:cNvSpPr>
              <p:nvPr>
                <p:ph type="subTitle" idx="1"/>
              </p:nvPr>
            </p:nvSpPr>
            <p:spPr>
              <a:xfrm>
                <a:off x="251520" y="2852936"/>
                <a:ext cx="8424936" cy="3312368"/>
              </a:xfrm>
            </p:spPr>
            <p:txBody>
              <a:bodyPr>
                <a:normAutofit/>
              </a:bodyPr>
              <a:lstStyle/>
              <a:p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Примеры:</a:t>
                </a:r>
              </a:p>
              <a:p>
                <a:pPr algn="l"/>
                <a:r>
                  <a:rPr lang="ru-RU" b="1" i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1) 3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b="1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ru-RU" b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х</m:t>
                        </m:r>
                      </m:e>
                      <m:sup>
                        <m:r>
                          <a:rPr lang="ru-RU" b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  <m:r>
                      <a:rPr lang="ru-RU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ru-RU" b="1" i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 </a:t>
                </a:r>
                <a:r>
                  <a:rPr lang="ru-RU" b="1" i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5х </a:t>
                </a:r>
                <a:r>
                  <a:rPr lang="ru-RU" b="1" i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ru-RU" b="1" i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 </a:t>
                </a:r>
                <a:r>
                  <a:rPr lang="ru-RU" b="1" i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:r>
                  <a:rPr lang="ru-RU" b="1" i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0;             2)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b="1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f>
                          <m:fPr>
                            <m:ctrlPr>
                              <a:rPr lang="ru-RU" b="1" i="1" smtClean="0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ru-RU" b="1" i="1" smtClean="0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ru-RU" b="1" i="1" smtClean="0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den>
                        </m:f>
                        <m:r>
                          <a:rPr lang="ru-RU" b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х</m:t>
                        </m:r>
                      </m:e>
                      <m:sup>
                        <m:r>
                          <a:rPr lang="ru-RU" b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  <m:r>
                      <a:rPr lang="ru-RU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ru-RU" b="1" i="1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/>
                        <a:cs typeface="Times New Roman" panose="02020603050405020304" pitchFamily="18" charset="0"/>
                      </a:rPr>
                      <m:t>−</m:t>
                    </m:r>
                  </m:oMath>
                </a14:m>
                <a:r>
                  <a:rPr lang="ru-RU" b="1" i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2х +6 </a:t>
                </a:r>
                <a:r>
                  <a:rPr lang="ru-RU" b="1" i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:r>
                  <a:rPr lang="ru-RU" b="1" i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0;</a:t>
                </a:r>
              </a:p>
              <a:p>
                <a:pPr algn="l"/>
                <a:r>
                  <a:rPr lang="ru-RU" b="1" i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3) 0,6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b="1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ru-RU" b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х</m:t>
                        </m:r>
                      </m:e>
                      <m:sup>
                        <m:r>
                          <a:rPr lang="ru-RU" b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  <m:r>
                      <a:rPr lang="ru-RU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ru-RU" b="1" i="1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/>
                        <a:cs typeface="Times New Roman" panose="02020603050405020304" pitchFamily="18" charset="0"/>
                      </a:rPr>
                      <m:t>−</m:t>
                    </m:r>
                    <m:r>
                      <a:rPr lang="ru-RU" b="1" i="1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/>
                        <a:cs typeface="Times New Roman" panose="02020603050405020304" pitchFamily="18" charset="0"/>
                      </a:rPr>
                      <m:t>𝟑</m:t>
                    </m:r>
                    <m:r>
                      <a:rPr lang="ru-RU" b="1" i="1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/>
                        <a:cs typeface="Times New Roman" panose="02020603050405020304" pitchFamily="18" charset="0"/>
                      </a:rPr>
                      <m:t>,</m:t>
                    </m:r>
                    <m:r>
                      <a:rPr lang="ru-RU" b="1" i="1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/>
                        <a:cs typeface="Times New Roman" panose="02020603050405020304" pitchFamily="18" charset="0"/>
                      </a:rPr>
                      <m:t>𝟏</m:t>
                    </m:r>
                  </m:oMath>
                </a14:m>
                <a:r>
                  <a:rPr lang="ru-RU" b="1" i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х + 1 </a:t>
                </a:r>
                <a:r>
                  <a:rPr lang="ru-RU" b="1" i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:r>
                  <a:rPr lang="ru-RU" b="1" i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0;  4)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b="1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ru-RU" b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х</m:t>
                        </m:r>
                      </m:e>
                      <m:sup>
                        <m:r>
                          <a:rPr lang="ru-RU" b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  <m:r>
                      <a:rPr lang="ru-RU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ru-RU" b="1" i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 </a:t>
                </a:r>
                <a:r>
                  <a:rPr lang="ru-RU" b="1" i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 х </a:t>
                </a:r>
                <a:r>
                  <a:rPr lang="ru-RU" b="1" i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+6 = 0;</a:t>
                </a:r>
                <a:r>
                  <a:rPr lang="ru-RU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Times New Roman" panose="02020603050405020304" pitchFamily="18" charset="0"/>
                  </a:rPr>
                  <a:t> </a:t>
                </a:r>
                <a:endParaRPr lang="ru-RU" b="1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l"/>
                <a:r>
                  <a:rPr lang="ru-RU" b="1" i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5) 0,8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b="1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ru-RU" b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х</m:t>
                        </m:r>
                      </m:e>
                      <m:sup>
                        <m:r>
                          <a:rPr lang="ru-RU" b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  <m:r>
                      <a:rPr lang="ru-RU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ru-RU" b="1" i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 </a:t>
                </a:r>
                <a:r>
                  <a:rPr lang="ru-RU" b="1" i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6х </a:t>
                </a:r>
                <a:r>
                  <a:rPr lang="ru-RU" b="1" i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:r>
                  <a:rPr lang="ru-RU" b="1" i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0;               6)     5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b="1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ru-RU" b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х</m:t>
                        </m:r>
                      </m:e>
                      <m:sup>
                        <m:r>
                          <a:rPr lang="ru-RU" b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  <m:r>
                      <a:rPr lang="ru-RU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ru-RU" b="1" i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b="1" i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+ 9 </a:t>
                </a:r>
                <a:r>
                  <a:rPr lang="ru-RU" b="1" i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0; </a:t>
                </a:r>
                <a:endParaRPr lang="ru-RU" b="1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l"/>
                <a:r>
                  <a:rPr lang="ru-RU" b="1" i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7) 3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b="1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ru-RU" b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х</m:t>
                        </m:r>
                      </m:e>
                      <m:sup>
                        <m:r>
                          <a:rPr lang="ru-RU" b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  <m:r>
                      <a:rPr lang="ru-RU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ru-RU" b="1" i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 </a:t>
                </a:r>
                <a:r>
                  <a:rPr lang="ru-RU" b="1" i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15х  </a:t>
                </a:r>
                <a:r>
                  <a:rPr lang="ru-RU" b="1" i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:r>
                  <a:rPr lang="ru-RU" b="1" i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ru-RU" b="1" i="1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               </a:t>
                </a:r>
                <a:r>
                  <a:rPr lang="ru-RU" b="1" i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8)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b="1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ru-RU" b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х</m:t>
                        </m:r>
                      </m:e>
                      <m:sup>
                        <m:r>
                          <a:rPr lang="ru-RU" b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  <m:r>
                      <a:rPr lang="ru-RU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ru-RU" b="1" i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- </a:t>
                </a:r>
                <a:r>
                  <a:rPr lang="ru-RU" b="1" i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4 </a:t>
                </a:r>
                <a:r>
                  <a:rPr lang="ru-RU" b="1" i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:r>
                  <a:rPr lang="ru-RU" b="1" i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l"/>
                <a:endParaRPr lang="ru-RU" b="1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l"/>
                <a:endParaRPr lang="ru-RU" b="1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ru-RU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Подзаголовок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251520" y="2852936"/>
                <a:ext cx="8424936" cy="3312368"/>
              </a:xfrm>
              <a:blipFill rotWithShape="1">
                <a:blip r:embed="rId2"/>
                <a:stretch>
                  <a:fillRect l="-579" t="-2578" r="-1230" b="-331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539552" y="1628800"/>
                <a:ext cx="8136904" cy="1088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Определение:   </a:t>
                </a:r>
                <a:r>
                  <a:rPr lang="ru-RU" sz="3200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3200" b="1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ru-RU" sz="3200" b="1" i="0" smtClean="0">
                            <a:latin typeface="Cambria Math"/>
                            <a:cs typeface="Times New Roman" panose="02020603050405020304" pitchFamily="18" charset="0"/>
                          </a:rPr>
                          <m:t>х</m:t>
                        </m:r>
                      </m:e>
                      <m:sup>
                        <m:r>
                          <a:rPr lang="ru-RU" sz="3200" b="1" i="0" smtClean="0">
                            <a:latin typeface="Cambria Math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  <m:r>
                      <a:rPr lang="ru-RU" sz="3200" b="1" i="0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ru-RU" sz="32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 </a:t>
                </a:r>
                <a:r>
                  <a:rPr lang="ru-RU" sz="3200" b="1" i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</a:t>
                </a:r>
                <a:r>
                  <a:rPr lang="ru-RU" sz="3200" b="1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</a:t>
                </a:r>
                <a:r>
                  <a:rPr lang="ru-RU" sz="32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</a:t>
                </a:r>
                <a:r>
                  <a:rPr lang="ru-RU" sz="3200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</a:t>
                </a:r>
                <a:r>
                  <a:rPr lang="ru-RU" sz="32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0, </a:t>
                </a:r>
              </a:p>
              <a:p>
                <a:r>
                  <a:rPr lang="ru-RU" sz="32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где  </a:t>
                </a:r>
                <a:r>
                  <a:rPr lang="ru-RU" sz="3200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</a:t>
                </a:r>
                <a:r>
                  <a:rPr lang="ru-RU" sz="32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ru-RU" sz="3200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</a:t>
                </a:r>
                <a:r>
                  <a:rPr lang="ru-RU" sz="32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и </a:t>
                </a:r>
                <a:r>
                  <a:rPr lang="ru-RU" sz="3200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</a:t>
                </a:r>
                <a:r>
                  <a:rPr lang="ru-RU" sz="32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–  любые числа, </a:t>
                </a:r>
                <a:r>
                  <a:rPr lang="ru-RU" sz="3200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 ≠ 0</a:t>
                </a:r>
                <a:endParaRPr lang="ru-RU" sz="3200" b="1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1628800"/>
                <a:ext cx="8136904" cy="1088375"/>
              </a:xfrm>
              <a:prstGeom prst="rect">
                <a:avLst/>
              </a:prstGeom>
              <a:blipFill rotWithShape="1">
                <a:blip r:embed="rId3"/>
                <a:stretch>
                  <a:fillRect l="-1574" t="-6704" r="-225" b="-1676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99759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620</Words>
  <Application>Microsoft Office PowerPoint</Application>
  <PresentationFormat>Экран (4:3)</PresentationFormat>
  <Paragraphs>45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Квадратные уравнения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13</cp:revision>
  <dcterms:created xsi:type="dcterms:W3CDTF">2014-03-27T20:03:20Z</dcterms:created>
  <dcterms:modified xsi:type="dcterms:W3CDTF">2014-04-26T05:40:28Z</dcterms:modified>
</cp:coreProperties>
</file>